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65" r:id="rId3"/>
    <p:sldId id="257" r:id="rId4"/>
    <p:sldId id="258" r:id="rId5"/>
    <p:sldId id="259" r:id="rId6"/>
    <p:sldId id="260" r:id="rId7"/>
    <p:sldId id="261" r:id="rId8"/>
    <p:sldId id="263" r:id="rId9"/>
    <p:sldId id="266" r:id="rId10"/>
    <p:sldId id="262" r:id="rId11"/>
    <p:sldId id="267" r:id="rId12"/>
    <p:sldId id="293" r:id="rId13"/>
    <p:sldId id="295" r:id="rId14"/>
    <p:sldId id="268" r:id="rId15"/>
    <p:sldId id="269" r:id="rId16"/>
    <p:sldId id="270" r:id="rId17"/>
    <p:sldId id="271" r:id="rId18"/>
    <p:sldId id="272" r:id="rId19"/>
    <p:sldId id="273" r:id="rId20"/>
    <p:sldId id="274" r:id="rId21"/>
    <p:sldId id="275" r:id="rId22"/>
    <p:sldId id="264" r:id="rId23"/>
    <p:sldId id="276" r:id="rId24"/>
    <p:sldId id="277" r:id="rId25"/>
    <p:sldId id="278" r:id="rId26"/>
    <p:sldId id="279" r:id="rId27"/>
    <p:sldId id="280" r:id="rId28"/>
    <p:sldId id="281" r:id="rId29"/>
    <p:sldId id="282" r:id="rId30"/>
    <p:sldId id="294" r:id="rId31"/>
    <p:sldId id="296" r:id="rId32"/>
    <p:sldId id="297" r:id="rId33"/>
    <p:sldId id="298" r:id="rId34"/>
    <p:sldId id="299" r:id="rId35"/>
    <p:sldId id="300" r:id="rId36"/>
    <p:sldId id="301" r:id="rId37"/>
    <p:sldId id="302" r:id="rId38"/>
    <p:sldId id="283" r:id="rId39"/>
    <p:sldId id="284" r:id="rId40"/>
    <p:sldId id="285" r:id="rId41"/>
    <p:sldId id="286" r:id="rId42"/>
    <p:sldId id="287" r:id="rId43"/>
    <p:sldId id="288" r:id="rId44"/>
    <p:sldId id="289" r:id="rId45"/>
    <p:sldId id="290" r:id="rId46"/>
    <p:sldId id="291" r:id="rId47"/>
    <p:sldId id="292"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2" d="100"/>
          <a:sy n="82" d="100"/>
        </p:scale>
        <p:origin x="6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CDCAC-108E-47CF-91C0-1EA16DA2BF57}" type="datetimeFigureOut">
              <a:rPr lang="da-DK" smtClean="0"/>
              <a:t>04-10-2023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03DC-C223-4557-A050-C6964AC813E5}" type="slidenum">
              <a:rPr lang="da-DK" smtClean="0"/>
              <a:t>‹nr.›</a:t>
            </a:fld>
            <a:endParaRPr lang="da-DK"/>
          </a:p>
        </p:txBody>
      </p:sp>
    </p:spTree>
    <p:extLst>
      <p:ext uri="{BB962C8B-B14F-4D97-AF65-F5344CB8AC3E}">
        <p14:creationId xmlns:p14="http://schemas.microsoft.com/office/powerpoint/2010/main" val="306108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Forbedrings arbejdet er 4.5 </a:t>
            </a:r>
            <a:r>
              <a:rPr lang="da-DK" dirty="0" err="1"/>
              <a:t>milioner</a:t>
            </a:r>
            <a:r>
              <a:rPr lang="da-DK" dirty="0"/>
              <a:t> for de rør i 2020. Det skal laves, men er ikke lige så nødvendigt. </a:t>
            </a:r>
          </a:p>
        </p:txBody>
      </p:sp>
      <p:sp>
        <p:nvSpPr>
          <p:cNvPr id="4" name="Pladsholder til slidenummer 3"/>
          <p:cNvSpPr>
            <a:spLocks noGrp="1"/>
          </p:cNvSpPr>
          <p:nvPr>
            <p:ph type="sldNum" sz="quarter" idx="5"/>
          </p:nvPr>
        </p:nvSpPr>
        <p:spPr/>
        <p:txBody>
          <a:bodyPr/>
          <a:lstStyle/>
          <a:p>
            <a:fld id="{85C31947-F5BD-4EEE-9173-DE0EB598E71F}" type="slidenum">
              <a:rPr lang="da-DK" smtClean="0"/>
              <a:t>25</a:t>
            </a:fld>
            <a:endParaRPr lang="da-DK"/>
          </a:p>
        </p:txBody>
      </p:sp>
    </p:spTree>
    <p:extLst>
      <p:ext uri="{BB962C8B-B14F-4D97-AF65-F5344CB8AC3E}">
        <p14:creationId xmlns:p14="http://schemas.microsoft.com/office/powerpoint/2010/main" val="108455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a-DK"/>
              <a:t>Klik for at redigere titeltypografien i masteren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a-DK"/>
              <a:t>Klik for at redigere titeltypografien i masteren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Bestyrelsens beretning</a:t>
            </a:r>
          </a:p>
        </p:txBody>
      </p:sp>
      <p:sp>
        <p:nvSpPr>
          <p:cNvPr id="3" name="Undertitel 2">
            <a:extLst>
              <a:ext uri="{FF2B5EF4-FFF2-40B4-BE49-F238E27FC236}">
                <a16:creationId xmlns:a16="http://schemas.microsoft.com/office/drawing/2014/main" id="{B6F5FACF-0E54-E60C-6D50-7629E9F6FD74}"/>
              </a:ext>
            </a:extLst>
          </p:cNvPr>
          <p:cNvSpPr>
            <a:spLocks noGrp="1"/>
          </p:cNvSpPr>
          <p:nvPr>
            <p:ph type="subTitle" idx="1"/>
          </p:nvPr>
        </p:nvSpPr>
        <p:spPr/>
        <p:txBody>
          <a:bodyPr/>
          <a:lstStyle/>
          <a:p>
            <a:r>
              <a:rPr lang="da-DK" dirty="0"/>
              <a:t>For året 2022/2023</a:t>
            </a:r>
          </a:p>
        </p:txBody>
      </p:sp>
    </p:spTree>
    <p:extLst>
      <p:ext uri="{BB962C8B-B14F-4D97-AF65-F5344CB8AC3E}">
        <p14:creationId xmlns:p14="http://schemas.microsoft.com/office/powerpoint/2010/main" val="52605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410CF-05DA-AF38-8000-C1731D23F4B9}"/>
              </a:ext>
            </a:extLst>
          </p:cNvPr>
          <p:cNvSpPr>
            <a:spLocks noGrp="1"/>
          </p:cNvSpPr>
          <p:nvPr>
            <p:ph type="title"/>
          </p:nvPr>
        </p:nvSpPr>
        <p:spPr/>
        <p:txBody>
          <a:bodyPr>
            <a:normAutofit fontScale="90000"/>
          </a:bodyPr>
          <a:lstStyle/>
          <a:p>
            <a:r>
              <a:rPr lang="da-DK" dirty="0"/>
              <a:t>Et kommende år med en ny gårdmandsservices</a:t>
            </a:r>
          </a:p>
        </p:txBody>
      </p:sp>
      <p:sp>
        <p:nvSpPr>
          <p:cNvPr id="3" name="Pladsholder til indhold 2">
            <a:extLst>
              <a:ext uri="{FF2B5EF4-FFF2-40B4-BE49-F238E27FC236}">
                <a16:creationId xmlns:a16="http://schemas.microsoft.com/office/drawing/2014/main" id="{C509C401-FB30-2E5E-FDCE-4D3FE3E1CCEC}"/>
              </a:ext>
            </a:extLst>
          </p:cNvPr>
          <p:cNvSpPr>
            <a:spLocks noGrp="1"/>
          </p:cNvSpPr>
          <p:nvPr>
            <p:ph idx="1"/>
          </p:nvPr>
        </p:nvSpPr>
        <p:spPr/>
        <p:txBody>
          <a:bodyPr>
            <a:normAutofit fontScale="85000" lnSpcReduction="20000"/>
          </a:bodyPr>
          <a:lstStyle/>
          <a:p>
            <a:r>
              <a:rPr lang="da-DK" dirty="0"/>
              <a:t>Vi har fået nyt gårdmandsfirma i år, Tiptop er kommet til. </a:t>
            </a:r>
          </a:p>
          <a:p>
            <a:r>
              <a:rPr lang="da-DK" dirty="0"/>
              <a:t>De er billigere og vi spare ca. 40-60 tusinde kroner </a:t>
            </a:r>
            <a:r>
              <a:rPr lang="da-DK" dirty="0" err="1"/>
              <a:t>kr</a:t>
            </a:r>
            <a:r>
              <a:rPr lang="da-DK" dirty="0"/>
              <a:t> om året, og det er vigtigt for at sikre vores forsatte økonomiske stabile drift.</a:t>
            </a:r>
          </a:p>
          <a:p>
            <a:r>
              <a:rPr lang="da-DK" dirty="0"/>
              <a:t>Der har været nogle situationer hvor vi ikke har været helt tilfredse med det tidligere firma. </a:t>
            </a:r>
            <a:r>
              <a:rPr lang="da-DK" dirty="0" err="1"/>
              <a:t>Bl.a</a:t>
            </a:r>
            <a:r>
              <a:rPr lang="da-DK" dirty="0"/>
              <a:t> har vi oplevet hvordan der ikke kom nogen ud og saltede da der var isslag,” bestyrelsens forsøgte selv” før efter isen var væk. De sendte os en regning alligevel. Hvilket naturligvis ikke blev betalt.</a:t>
            </a:r>
          </a:p>
          <a:p>
            <a:r>
              <a:rPr lang="da-DK" dirty="0"/>
              <a:t>Der har også være andre klager den tidligere gårdmand, så nu ville vi prøve noget nyt.</a:t>
            </a:r>
          </a:p>
          <a:p>
            <a:r>
              <a:rPr lang="da-DK" dirty="0"/>
              <a:t>Alt begyndelse er svær, og der har været lidt opstartsproblemer med Tiptop, bestyrelsen har været i dialog med dem om forbedringer.</a:t>
            </a:r>
          </a:p>
          <a:p>
            <a:endParaRPr lang="da-DK" dirty="0"/>
          </a:p>
        </p:txBody>
      </p:sp>
    </p:spTree>
    <p:extLst>
      <p:ext uri="{BB962C8B-B14F-4D97-AF65-F5344CB8AC3E}">
        <p14:creationId xmlns:p14="http://schemas.microsoft.com/office/powerpoint/2010/main" val="77332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A92FE-288B-5A1A-B3D4-EA19BB916679}"/>
              </a:ext>
            </a:extLst>
          </p:cNvPr>
          <p:cNvSpPr>
            <a:spLocks noGrp="1"/>
          </p:cNvSpPr>
          <p:nvPr>
            <p:ph type="title"/>
          </p:nvPr>
        </p:nvSpPr>
        <p:spPr>
          <a:xfrm>
            <a:off x="1295402" y="695145"/>
            <a:ext cx="9601196" cy="1303867"/>
          </a:xfrm>
        </p:spPr>
        <p:txBody>
          <a:bodyPr/>
          <a:lstStyle/>
          <a:p>
            <a:r>
              <a:rPr lang="da-DK" dirty="0"/>
              <a:t>Planerne for næste år</a:t>
            </a:r>
          </a:p>
        </p:txBody>
      </p:sp>
      <p:sp>
        <p:nvSpPr>
          <p:cNvPr id="3" name="Pladsholder til indhold 2">
            <a:extLst>
              <a:ext uri="{FF2B5EF4-FFF2-40B4-BE49-F238E27FC236}">
                <a16:creationId xmlns:a16="http://schemas.microsoft.com/office/drawing/2014/main" id="{A376EA5D-434A-6602-FC07-AFE130DDBC65}"/>
              </a:ext>
            </a:extLst>
          </p:cNvPr>
          <p:cNvSpPr>
            <a:spLocks noGrp="1"/>
          </p:cNvSpPr>
          <p:nvPr>
            <p:ph idx="1"/>
          </p:nvPr>
        </p:nvSpPr>
        <p:spPr>
          <a:xfrm>
            <a:off x="1295401" y="2754854"/>
            <a:ext cx="9601196" cy="3121014"/>
          </a:xfrm>
        </p:spPr>
        <p:txBody>
          <a:bodyPr>
            <a:normAutofit fontScale="62500" lnSpcReduction="20000"/>
          </a:bodyPr>
          <a:lstStyle/>
          <a:p>
            <a:r>
              <a:rPr lang="da-DK" sz="1800" dirty="0"/>
              <a:t>Murer reparation i hele bebyggelsen, sålbænke ,indgang til opgangen og alle de andre småting. "er allerede fuldført"</a:t>
            </a:r>
          </a:p>
          <a:p>
            <a:r>
              <a:rPr lang="da-DK" sz="1800" dirty="0"/>
              <a:t>Maling af træværk nummer 56 begge haver. " er allerede fuldført"</a:t>
            </a:r>
          </a:p>
          <a:p>
            <a:r>
              <a:rPr lang="da-DK" sz="1800" dirty="0"/>
              <a:t>Maling af stakit samt dags renovation huse nummer 56 og 58.</a:t>
            </a:r>
          </a:p>
          <a:p>
            <a:r>
              <a:rPr lang="da-DK" sz="1800" dirty="0"/>
              <a:t>Opretning af fliser ved dags renovation hus 56 samt udskiftning af 70 </a:t>
            </a:r>
            <a:r>
              <a:rPr lang="da-DK" sz="1800" dirty="0" err="1"/>
              <a:t>stk</a:t>
            </a:r>
            <a:r>
              <a:rPr lang="da-DK" sz="1800" dirty="0"/>
              <a:t> knækkede fliser. "er allerede fuldført” Alle de gamle fliser er desværre i virkelig dårlig stand og derfor burde hele området udskiftes og lægges om så det igen er pænt og lige. Det ville samtidig kunne holde mange år igen uden yderligere vedligeholdelse. Bestyrelsen har fået en forhåndspris på lige knap 60.000kr alt </a:t>
            </a:r>
            <a:r>
              <a:rPr lang="da-DK" sz="1800" dirty="0" err="1"/>
              <a:t>incl</a:t>
            </a:r>
            <a:r>
              <a:rPr lang="da-DK" sz="1800" dirty="0"/>
              <a:t>. Dette kunne være en opgave i 2025</a:t>
            </a:r>
          </a:p>
          <a:p>
            <a:r>
              <a:rPr lang="da-DK" sz="1800" dirty="0"/>
              <a:t>Færdiggørelse el i udlejnings rum.</a:t>
            </a:r>
          </a:p>
          <a:p>
            <a:pPr>
              <a:buSzPct val="114999"/>
            </a:pPr>
            <a:r>
              <a:rPr lang="da-DK" sz="1800" dirty="0"/>
              <a:t>Udarbejde en plan for hvordan I jern over vinduer og døre vedligeholdes. Mursten skal ud og jernet renses, behandles og derefter skal mursten i igen og fuges. </a:t>
            </a:r>
          </a:p>
          <a:p>
            <a:r>
              <a:rPr lang="da-DK" sz="1800" dirty="0"/>
              <a:t>Indhente tilbud på udskift/vedligeholdelse af taget</a:t>
            </a:r>
          </a:p>
          <a:p>
            <a:r>
              <a:rPr lang="da-DK" sz="1800" dirty="0"/>
              <a:t>Forsat arbejde med udrulning af Fiber </a:t>
            </a:r>
          </a:p>
          <a:p>
            <a:pPr>
              <a:buSzPct val="114999"/>
            </a:pPr>
            <a:r>
              <a:rPr lang="da-DK" sz="1800" dirty="0"/>
              <a:t>Få udarbejdet en holdbar vedligeholdelses plan for vores forening. En opdelt efter behov og økonomi</a:t>
            </a:r>
          </a:p>
          <a:p>
            <a:pPr>
              <a:buSzPct val="114999"/>
            </a:pPr>
            <a:endParaRPr lang="da-DK" sz="1800" dirty="0"/>
          </a:p>
          <a:p>
            <a:pPr>
              <a:buSzPct val="114999"/>
            </a:pPr>
            <a:endParaRPr lang="da-DK" dirty="0"/>
          </a:p>
          <a:p>
            <a:endParaRPr lang="da-DK" dirty="0"/>
          </a:p>
        </p:txBody>
      </p:sp>
    </p:spTree>
    <p:extLst>
      <p:ext uri="{BB962C8B-B14F-4D97-AF65-F5344CB8AC3E}">
        <p14:creationId xmlns:p14="http://schemas.microsoft.com/office/powerpoint/2010/main" val="325761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Forlæggelse af årsregnskab</a:t>
            </a:r>
          </a:p>
        </p:txBody>
      </p:sp>
    </p:spTree>
    <p:extLst>
      <p:ext uri="{BB962C8B-B14F-4D97-AF65-F5344CB8AC3E}">
        <p14:creationId xmlns:p14="http://schemas.microsoft.com/office/powerpoint/2010/main" val="389775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Forlæggelse af Vedligeholdes plan</a:t>
            </a:r>
          </a:p>
        </p:txBody>
      </p:sp>
    </p:spTree>
    <p:extLst>
      <p:ext uri="{BB962C8B-B14F-4D97-AF65-F5344CB8AC3E}">
        <p14:creationId xmlns:p14="http://schemas.microsoft.com/office/powerpoint/2010/main" val="53776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38596-67D0-C233-2957-E7E43A99C12F}"/>
              </a:ext>
            </a:extLst>
          </p:cNvPr>
          <p:cNvSpPr>
            <a:spLocks noGrp="1"/>
          </p:cNvSpPr>
          <p:nvPr>
            <p:ph type="ctrTitle"/>
          </p:nvPr>
        </p:nvSpPr>
        <p:spPr/>
        <p:txBody>
          <a:bodyPr/>
          <a:lstStyle/>
          <a:p>
            <a:r>
              <a:rPr lang="da-DK" dirty="0"/>
              <a:t>Forslag til afstemning</a:t>
            </a:r>
          </a:p>
        </p:txBody>
      </p:sp>
      <p:sp>
        <p:nvSpPr>
          <p:cNvPr id="3" name="Undertitel 2">
            <a:extLst>
              <a:ext uri="{FF2B5EF4-FFF2-40B4-BE49-F238E27FC236}">
                <a16:creationId xmlns:a16="http://schemas.microsoft.com/office/drawing/2014/main" id="{E1C6E5EA-16DF-8324-6F6A-E07A283EA552}"/>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356928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38596-67D0-C233-2957-E7E43A99C12F}"/>
              </a:ext>
            </a:extLst>
          </p:cNvPr>
          <p:cNvSpPr>
            <a:spLocks noGrp="1"/>
          </p:cNvSpPr>
          <p:nvPr>
            <p:ph type="ctrTitle"/>
          </p:nvPr>
        </p:nvSpPr>
        <p:spPr/>
        <p:txBody>
          <a:bodyPr/>
          <a:lstStyle/>
          <a:p>
            <a:r>
              <a:rPr lang="da-DK" dirty="0"/>
              <a:t>Bestyrelsen forslag</a:t>
            </a:r>
          </a:p>
        </p:txBody>
      </p:sp>
      <p:sp>
        <p:nvSpPr>
          <p:cNvPr id="3" name="Undertitel 2">
            <a:extLst>
              <a:ext uri="{FF2B5EF4-FFF2-40B4-BE49-F238E27FC236}">
                <a16:creationId xmlns:a16="http://schemas.microsoft.com/office/drawing/2014/main" id="{E1C6E5EA-16DF-8324-6F6A-E07A283EA552}"/>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58749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A00E3-1391-7787-34A8-FE70E84A37FB}"/>
              </a:ext>
            </a:extLst>
          </p:cNvPr>
          <p:cNvSpPr>
            <a:spLocks noGrp="1"/>
          </p:cNvSpPr>
          <p:nvPr>
            <p:ph type="title"/>
          </p:nvPr>
        </p:nvSpPr>
        <p:spPr/>
        <p:txBody>
          <a:bodyPr/>
          <a:lstStyle/>
          <a:p>
            <a:r>
              <a:rPr lang="da-DK" dirty="0"/>
              <a:t>Bestyrelsens forslag </a:t>
            </a:r>
          </a:p>
        </p:txBody>
      </p:sp>
      <p:sp>
        <p:nvSpPr>
          <p:cNvPr id="3" name="Pladsholder til indhold 2">
            <a:extLst>
              <a:ext uri="{FF2B5EF4-FFF2-40B4-BE49-F238E27FC236}">
                <a16:creationId xmlns:a16="http://schemas.microsoft.com/office/drawing/2014/main" id="{716011B6-30F2-5ABF-EE5A-6F6C9AC3E6AE}"/>
              </a:ext>
            </a:extLst>
          </p:cNvPr>
          <p:cNvSpPr>
            <a:spLocks noGrp="1"/>
          </p:cNvSpPr>
          <p:nvPr>
            <p:ph idx="1"/>
          </p:nvPr>
        </p:nvSpPr>
        <p:spPr/>
        <p:txBody>
          <a:bodyPr>
            <a:normAutofit/>
          </a:bodyPr>
          <a:lstStyle/>
          <a:p>
            <a:r>
              <a:rPr lang="da-DK" dirty="0"/>
              <a:t>Foreningen skal have en byggesagkyndigt ud som skal gennemgå taget, stand, holdbarhed deadline for udskiftning. Budget 20-30.000kr</a:t>
            </a:r>
          </a:p>
          <a:p>
            <a:r>
              <a:rPr lang="da-DK" dirty="0"/>
              <a:t>Der ønskes der penge afsat til gennemgang af vores vvs. Rør som skal i kælderen når taget skal skiftes, faldstamme udskiftning, strømpeforing, coating. Stigstrenge gennemgås. Komplet overblik over standen af vores vvs. Budget 30-40.000 kr.</a:t>
            </a:r>
          </a:p>
        </p:txBody>
      </p:sp>
    </p:spTree>
    <p:extLst>
      <p:ext uri="{BB962C8B-B14F-4D97-AF65-F5344CB8AC3E}">
        <p14:creationId xmlns:p14="http://schemas.microsoft.com/office/powerpoint/2010/main" val="80422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9FDA1-C2D0-989E-048B-9E6508ABD296}"/>
              </a:ext>
            </a:extLst>
          </p:cNvPr>
          <p:cNvSpPr>
            <a:spLocks noGrp="1"/>
          </p:cNvSpPr>
          <p:nvPr>
            <p:ph type="title"/>
          </p:nvPr>
        </p:nvSpPr>
        <p:spPr/>
        <p:txBody>
          <a:bodyPr/>
          <a:lstStyle/>
          <a:p>
            <a:r>
              <a:rPr lang="da-DK" dirty="0"/>
              <a:t>Bestyrelsens forslag </a:t>
            </a:r>
          </a:p>
        </p:txBody>
      </p:sp>
      <p:sp>
        <p:nvSpPr>
          <p:cNvPr id="3" name="Pladsholder til indhold 2">
            <a:extLst>
              <a:ext uri="{FF2B5EF4-FFF2-40B4-BE49-F238E27FC236}">
                <a16:creationId xmlns:a16="http://schemas.microsoft.com/office/drawing/2014/main" id="{0AEB2ED9-D2E7-549E-A70C-0A632AF4F1C5}"/>
              </a:ext>
            </a:extLst>
          </p:cNvPr>
          <p:cNvSpPr>
            <a:spLocks noGrp="1"/>
          </p:cNvSpPr>
          <p:nvPr>
            <p:ph idx="1"/>
          </p:nvPr>
        </p:nvSpPr>
        <p:spPr/>
        <p:txBody>
          <a:bodyPr/>
          <a:lstStyle/>
          <a:p>
            <a:r>
              <a:rPr lang="da-DK" dirty="0"/>
              <a:t>Bestyrelsen i samarbejde med konsulent firma ønsker og indhente priser på udskiftning af tage, Nedflytning af rør fra loft til kælder samt udskiftning af faldstamme/coating/forring. Budget ukendt</a:t>
            </a:r>
          </a:p>
          <a:p>
            <a:r>
              <a:rPr lang="da-DK" dirty="0"/>
              <a:t>Bestyrelsen stiller forslag om at vi skal sælge vores værdipapir/eller beholde dem. Gf skal beslutte.</a:t>
            </a:r>
          </a:p>
          <a:p>
            <a:pPr marL="0" indent="0">
              <a:buNone/>
            </a:pPr>
            <a:r>
              <a:rPr lang="da-DK" dirty="0"/>
              <a:t>     Sælg eller behold.</a:t>
            </a:r>
          </a:p>
        </p:txBody>
      </p:sp>
    </p:spTree>
    <p:extLst>
      <p:ext uri="{BB962C8B-B14F-4D97-AF65-F5344CB8AC3E}">
        <p14:creationId xmlns:p14="http://schemas.microsoft.com/office/powerpoint/2010/main" val="371319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26009-DFFB-A571-C08C-2D0E29DB6B36}"/>
              </a:ext>
            </a:extLst>
          </p:cNvPr>
          <p:cNvSpPr>
            <a:spLocks noGrp="1"/>
          </p:cNvSpPr>
          <p:nvPr>
            <p:ph type="title"/>
          </p:nvPr>
        </p:nvSpPr>
        <p:spPr/>
        <p:txBody>
          <a:bodyPr/>
          <a:lstStyle/>
          <a:p>
            <a:r>
              <a:rPr lang="da-DK" dirty="0"/>
              <a:t>Bestyrelsens forslag </a:t>
            </a:r>
          </a:p>
        </p:txBody>
      </p:sp>
      <p:sp>
        <p:nvSpPr>
          <p:cNvPr id="3" name="Pladsholder til indhold 2">
            <a:extLst>
              <a:ext uri="{FF2B5EF4-FFF2-40B4-BE49-F238E27FC236}">
                <a16:creationId xmlns:a16="http://schemas.microsoft.com/office/drawing/2014/main" id="{1121F69E-067A-7874-2E2B-B450303E3686}"/>
              </a:ext>
            </a:extLst>
          </p:cNvPr>
          <p:cNvSpPr>
            <a:spLocks noGrp="1"/>
          </p:cNvSpPr>
          <p:nvPr>
            <p:ph idx="1"/>
          </p:nvPr>
        </p:nvSpPr>
        <p:spPr/>
        <p:txBody>
          <a:bodyPr>
            <a:normAutofit fontScale="92500"/>
          </a:bodyPr>
          <a:lstStyle/>
          <a:p>
            <a:r>
              <a:rPr lang="da-DK" dirty="0"/>
              <a:t>Reparation af tagrender ikke gjort som besluttet på sidste års gf, årsag pris 20-25.0000kr for 5 huller. Hertil kommer due sikring udover, her har vi ikke fået en pris. Bestyrelsen ønsker at gf skal beslutte hvorvidt de skal laves hvis taget skal skiftes inden for få år.</a:t>
            </a:r>
          </a:p>
          <a:p>
            <a:endParaRPr lang="da-DK" dirty="0"/>
          </a:p>
          <a:p>
            <a:r>
              <a:rPr lang="da-DK" dirty="0"/>
              <a:t>Støjdæmpning af dags renovation hus ved 66. Ikke foretaget da dæmpning er meget bekostelig 6-8.000kr, dør er repareret for 5000kr indtil videre. Bestyrelsen ønsker beslutning fra gf om støjdæmpning af vægge skal foretages ?</a:t>
            </a:r>
          </a:p>
        </p:txBody>
      </p:sp>
    </p:spTree>
    <p:extLst>
      <p:ext uri="{BB962C8B-B14F-4D97-AF65-F5344CB8AC3E}">
        <p14:creationId xmlns:p14="http://schemas.microsoft.com/office/powerpoint/2010/main" val="457114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1ECB0-D723-A253-B8FF-80DE1ABED339}"/>
              </a:ext>
            </a:extLst>
          </p:cNvPr>
          <p:cNvSpPr>
            <a:spLocks noGrp="1"/>
          </p:cNvSpPr>
          <p:nvPr>
            <p:ph type="title"/>
          </p:nvPr>
        </p:nvSpPr>
        <p:spPr/>
        <p:txBody>
          <a:bodyPr/>
          <a:lstStyle/>
          <a:p>
            <a:r>
              <a:rPr lang="da-DK" dirty="0"/>
              <a:t>Bestyrelsens forslag </a:t>
            </a:r>
          </a:p>
        </p:txBody>
      </p:sp>
      <p:sp>
        <p:nvSpPr>
          <p:cNvPr id="3" name="Pladsholder til indhold 2">
            <a:extLst>
              <a:ext uri="{FF2B5EF4-FFF2-40B4-BE49-F238E27FC236}">
                <a16:creationId xmlns:a16="http://schemas.microsoft.com/office/drawing/2014/main" id="{F8CBE538-6792-04CF-303B-C7BEE843F1F4}"/>
              </a:ext>
            </a:extLst>
          </p:cNvPr>
          <p:cNvSpPr>
            <a:spLocks noGrp="1"/>
          </p:cNvSpPr>
          <p:nvPr>
            <p:ph idx="1"/>
          </p:nvPr>
        </p:nvSpPr>
        <p:spPr/>
        <p:txBody>
          <a:bodyPr/>
          <a:lstStyle/>
          <a:p>
            <a:r>
              <a:rPr lang="da-DK" dirty="0"/>
              <a:t>Bestyrelsen foreslår maling af hegn ved nummer 74. Maling af 2 dags renovation huse, 56 og ved nummer 50-58. Budget 12000 </a:t>
            </a:r>
            <a:r>
              <a:rPr lang="da-DK" dirty="0" err="1"/>
              <a:t>kr</a:t>
            </a:r>
            <a:endParaRPr lang="da-DK" dirty="0"/>
          </a:p>
        </p:txBody>
      </p:sp>
    </p:spTree>
    <p:extLst>
      <p:ext uri="{BB962C8B-B14F-4D97-AF65-F5344CB8AC3E}">
        <p14:creationId xmlns:p14="http://schemas.microsoft.com/office/powerpoint/2010/main" val="10243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Året der er gået</a:t>
            </a:r>
          </a:p>
        </p:txBody>
      </p:sp>
      <p:sp>
        <p:nvSpPr>
          <p:cNvPr id="3" name="Undertitel 2">
            <a:extLst>
              <a:ext uri="{FF2B5EF4-FFF2-40B4-BE49-F238E27FC236}">
                <a16:creationId xmlns:a16="http://schemas.microsoft.com/office/drawing/2014/main" id="{B6F5FACF-0E54-E60C-6D50-7629E9F6FD74}"/>
              </a:ext>
            </a:extLst>
          </p:cNvPr>
          <p:cNvSpPr>
            <a:spLocks noGrp="1"/>
          </p:cNvSpPr>
          <p:nvPr>
            <p:ph type="subTitle" idx="1"/>
          </p:nvPr>
        </p:nvSpPr>
        <p:spPr/>
        <p:txBody>
          <a:bodyPr/>
          <a:lstStyle/>
          <a:p>
            <a:r>
              <a:rPr lang="da-DK" dirty="0">
                <a:solidFill>
                  <a:srgbClr val="00B050"/>
                </a:solidFill>
              </a:rPr>
              <a:t>Det har været lærerigt, omfangsrigt og på mange måder et spænende år.</a:t>
            </a:r>
          </a:p>
          <a:p>
            <a:endParaRPr lang="da-DK" dirty="0">
              <a:solidFill>
                <a:srgbClr val="00B050"/>
              </a:solidFill>
            </a:endParaRPr>
          </a:p>
        </p:txBody>
      </p:sp>
    </p:spTree>
    <p:extLst>
      <p:ext uri="{BB962C8B-B14F-4D97-AF65-F5344CB8AC3E}">
        <p14:creationId xmlns:p14="http://schemas.microsoft.com/office/powerpoint/2010/main" val="3652632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38596-67D0-C233-2957-E7E43A99C12F}"/>
              </a:ext>
            </a:extLst>
          </p:cNvPr>
          <p:cNvSpPr>
            <a:spLocks noGrp="1"/>
          </p:cNvSpPr>
          <p:nvPr>
            <p:ph type="ctrTitle"/>
          </p:nvPr>
        </p:nvSpPr>
        <p:spPr/>
        <p:txBody>
          <a:bodyPr/>
          <a:lstStyle/>
          <a:p>
            <a:r>
              <a:rPr lang="da-DK" dirty="0"/>
              <a:t>Beboernes forslag</a:t>
            </a:r>
          </a:p>
        </p:txBody>
      </p:sp>
      <p:sp>
        <p:nvSpPr>
          <p:cNvPr id="3" name="Undertitel 2">
            <a:extLst>
              <a:ext uri="{FF2B5EF4-FFF2-40B4-BE49-F238E27FC236}">
                <a16:creationId xmlns:a16="http://schemas.microsoft.com/office/drawing/2014/main" id="{E1C6E5EA-16DF-8324-6F6A-E07A283EA552}"/>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423388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EAEFC-F021-C6C6-1B00-6E12AED3B45D}"/>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73555DCD-EA27-0DD4-2D96-1F0B8FB7311F}"/>
              </a:ext>
            </a:extLst>
          </p:cNvPr>
          <p:cNvSpPr>
            <a:spLocks noGrp="1"/>
          </p:cNvSpPr>
          <p:nvPr>
            <p:ph idx="1"/>
          </p:nvPr>
        </p:nvSpPr>
        <p:spPr>
          <a:xfrm>
            <a:off x="536028" y="2603499"/>
            <a:ext cx="10836165" cy="3755259"/>
          </a:xfrm>
        </p:spPr>
        <p:txBody>
          <a:bodyPr>
            <a:normAutofit/>
          </a:bodyPr>
          <a:lstStyle/>
          <a:p>
            <a:r>
              <a:rPr lang="da-DK" dirty="0"/>
              <a:t>Forslag fra Preben Høyer Filstrup Lindevangshusene 68.st.mf</a:t>
            </a:r>
          </a:p>
          <a:p>
            <a:r>
              <a:rPr lang="da-DK" i="1" dirty="0"/>
              <a:t>Jeg stiller det forslag at det hegn og lås skal være etableret og vi får det nedskrevet i referat så det er helt klart for alle i fremtiden, og hvis bestyrelsen vil forsætter med at grave sig ned i det </a:t>
            </a:r>
            <a:r>
              <a:rPr lang="da-DK" i="1" dirty="0" err="1"/>
              <a:t>skytehul</a:t>
            </a:r>
            <a:r>
              <a:rPr lang="da-DK" i="1" dirty="0"/>
              <a:t> så kunne i idemindste lade det komme ud till en høring på generalforsamlingen så alle kunne ytre sig, og ikke bare nedtage den lås uden at ha sat jer ind i tidligere historie og Vedtagelser her i Ejerforeningen</a:t>
            </a:r>
          </a:p>
          <a:p>
            <a:r>
              <a:rPr lang="da-DK" b="1" dirty="0"/>
              <a:t>Bestyrelsens anbefaling: </a:t>
            </a:r>
            <a:r>
              <a:rPr lang="da-DK" dirty="0"/>
              <a:t>Bestyrelsen har været igennem alle GF tilbage fra 1973, og der er ikke tidligere taget beslutning om lås på hegnet. Vi mener at der skal være fri adgang til de grønne områder for alle beboer. Vi har også modtaget en klage over låsen fra flere beboer. </a:t>
            </a:r>
          </a:p>
        </p:txBody>
      </p:sp>
    </p:spTree>
    <p:extLst>
      <p:ext uri="{BB962C8B-B14F-4D97-AF65-F5344CB8AC3E}">
        <p14:creationId xmlns:p14="http://schemas.microsoft.com/office/powerpoint/2010/main" val="198668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7155-1BAE-B913-6577-DCA814DB503B}"/>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1DC624B2-FB4C-0742-D23A-68EB7D647A2E}"/>
              </a:ext>
            </a:extLst>
          </p:cNvPr>
          <p:cNvSpPr>
            <a:spLocks noGrp="1"/>
          </p:cNvSpPr>
          <p:nvPr>
            <p:ph idx="1"/>
          </p:nvPr>
        </p:nvSpPr>
        <p:spPr>
          <a:xfrm>
            <a:off x="630622" y="2603500"/>
            <a:ext cx="10911345" cy="3860362"/>
          </a:xfrm>
        </p:spPr>
        <p:txBody>
          <a:bodyPr>
            <a:normAutofit fontScale="92500" lnSpcReduction="20000"/>
          </a:bodyPr>
          <a:lstStyle/>
          <a:p>
            <a:r>
              <a:rPr lang="da-DK" dirty="0"/>
              <a:t>Forslag fra Martin Nielsen Lindevangshusene 68, 1 mf</a:t>
            </a:r>
          </a:p>
          <a:p>
            <a:pPr marL="0" indent="0">
              <a:buNone/>
            </a:pPr>
            <a:r>
              <a:rPr lang="da-DK" i="1" dirty="0"/>
              <a:t>	Undertegnede foreslår at ejerforeningens regnskab fremover revideres af en statsautoriseret eller registreret 	revisor.</a:t>
            </a:r>
          </a:p>
          <a:p>
            <a:pPr marL="0" indent="0">
              <a:buNone/>
            </a:pPr>
            <a:r>
              <a:rPr lang="da-DK" i="1" dirty="0"/>
              <a:t>	Motivation:</a:t>
            </a:r>
          </a:p>
          <a:p>
            <a:pPr marL="0" indent="0">
              <a:buNone/>
            </a:pPr>
            <a:r>
              <a:rPr lang="da-DK" i="1" dirty="0"/>
              <a:t>	Ejerforeningens økonomiske aktiviteter vil stige betragteligt i de kommende år.</a:t>
            </a:r>
          </a:p>
          <a:p>
            <a:pPr marL="0" indent="0">
              <a:buNone/>
            </a:pPr>
            <a:endParaRPr lang="da-DK" dirty="0"/>
          </a:p>
          <a:p>
            <a:r>
              <a:rPr lang="da-DK" b="1" dirty="0"/>
              <a:t>Bestyrelsens anbefaling: </a:t>
            </a:r>
            <a:r>
              <a:rPr lang="da-DK" dirty="0"/>
              <a:t>Bestyrelsen kan ikke støtte op om forslaget da det er en betragtelig udgift, som vi ikke ved hvordan vi skal dække på nuværende tidspunkt estimeret pris 20-25.000 </a:t>
            </a:r>
            <a:r>
              <a:rPr lang="da-DK" dirty="0" err="1"/>
              <a:t>kr</a:t>
            </a:r>
            <a:r>
              <a:rPr lang="da-DK" dirty="0"/>
              <a:t> afhængig af hvor meget de skal være inde over. Vi har DEAS til at udarbejde vores regnskab. </a:t>
            </a:r>
          </a:p>
          <a:p>
            <a:r>
              <a:rPr lang="da-DK" dirty="0"/>
              <a:t>Bestyrelsen anbefaler at forslaget forkastes. </a:t>
            </a:r>
          </a:p>
          <a:p>
            <a:pPr marL="0" indent="0">
              <a:buNone/>
            </a:pPr>
            <a:endParaRPr lang="da-DK" dirty="0"/>
          </a:p>
        </p:txBody>
      </p:sp>
    </p:spTree>
    <p:extLst>
      <p:ext uri="{BB962C8B-B14F-4D97-AF65-F5344CB8AC3E}">
        <p14:creationId xmlns:p14="http://schemas.microsoft.com/office/powerpoint/2010/main" val="120961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83A3D-B841-37AF-D86B-1A842C31325B}"/>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E3F198B1-3FA7-82F9-5DD0-7586B53A69B1}"/>
              </a:ext>
            </a:extLst>
          </p:cNvPr>
          <p:cNvSpPr>
            <a:spLocks noGrp="1"/>
          </p:cNvSpPr>
          <p:nvPr>
            <p:ph idx="1"/>
          </p:nvPr>
        </p:nvSpPr>
        <p:spPr>
          <a:xfrm>
            <a:off x="742696" y="2192952"/>
            <a:ext cx="10733958" cy="3881383"/>
          </a:xfrm>
        </p:spPr>
        <p:txBody>
          <a:bodyPr>
            <a:normAutofit fontScale="92500" lnSpcReduction="10000"/>
          </a:bodyPr>
          <a:lstStyle/>
          <a:p>
            <a:pPr marL="0" indent="0">
              <a:buNone/>
            </a:pPr>
            <a:endParaRPr lang="da-DK" dirty="0"/>
          </a:p>
          <a:p>
            <a:r>
              <a:rPr lang="da-DK" dirty="0"/>
              <a:t>Forslag fra Jacob Elmkjær Lindevangshusene 72 1.th</a:t>
            </a:r>
          </a:p>
          <a:p>
            <a:r>
              <a:rPr lang="da-DK" i="1" dirty="0"/>
              <a:t>Opsætning af lade standere for at frembringe effektiviseringen af et mindre Co2 aftryk. Har bestyrelsen undersøgt om elforsyningen kan trække evt. opsætning af lade standere på parkeringsarealerne. Har der været kontakt med nogen udbydere omkring tilbud eller evt. abonnement på disse standere. Alt efter hvor meget effekt standeren kan give skal der udformes et reglement omkring brugen af dem.</a:t>
            </a:r>
          </a:p>
          <a:p>
            <a:r>
              <a:rPr lang="da-DK" b="1" dirty="0"/>
              <a:t>Bestyrelsens anbefaling: </a:t>
            </a:r>
            <a:r>
              <a:rPr lang="da-DK" dirty="0"/>
              <a:t>Det vil bestyrelsen gerne undersøge. P-pladserne er delt mellem de andre foreninger så det skal nok op på et hovedbestyrelsesmøde sammen med de andre foreninger hvilket giver mening i forhold til udgift osv.</a:t>
            </a:r>
          </a:p>
          <a:p>
            <a:r>
              <a:rPr lang="da-DK" dirty="0"/>
              <a:t>Bestyrelsen Støtter op om forslaget. </a:t>
            </a:r>
          </a:p>
        </p:txBody>
      </p:sp>
    </p:spTree>
    <p:extLst>
      <p:ext uri="{BB962C8B-B14F-4D97-AF65-F5344CB8AC3E}">
        <p14:creationId xmlns:p14="http://schemas.microsoft.com/office/powerpoint/2010/main" val="101057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F54F0-E641-44D6-28CB-83E6248592FF}"/>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B3834FA6-2F7F-4B96-797F-7F763BC2F400}"/>
              </a:ext>
            </a:extLst>
          </p:cNvPr>
          <p:cNvSpPr>
            <a:spLocks noGrp="1"/>
          </p:cNvSpPr>
          <p:nvPr>
            <p:ph idx="1"/>
          </p:nvPr>
        </p:nvSpPr>
        <p:spPr>
          <a:xfrm>
            <a:off x="1154954" y="2571970"/>
            <a:ext cx="10458977" cy="3870872"/>
          </a:xfrm>
        </p:spPr>
        <p:txBody>
          <a:bodyPr>
            <a:normAutofit fontScale="85000" lnSpcReduction="10000"/>
          </a:bodyPr>
          <a:lstStyle/>
          <a:p>
            <a:r>
              <a:rPr lang="da-DK" dirty="0"/>
              <a:t>Forslag fra Martin Nielsen, nr. 68 1., mf Margit Dupont, nr. 66 1., tv Heidi Johannessen nr. 54 st., th Anders Peter Hansen nr. 52 2., mf</a:t>
            </a:r>
          </a:p>
          <a:p>
            <a:r>
              <a:rPr lang="da-DK" sz="1900" i="1" dirty="0"/>
              <a:t>Den af bestyrelsen tidligere fremsendte vedligeholdelsesplan forkastes. Idet der er betydelige fejl og mangler i bestyrelsens fremsendte vedligeholdelsesplan, forpligtes bestyrelsen til at fremsende en </a:t>
            </a:r>
            <a:r>
              <a:rPr lang="da-DK" sz="1900" i="1" dirty="0" err="1"/>
              <a:t>nyvedligeholdelsesplan</a:t>
            </a:r>
            <a:r>
              <a:rPr lang="da-DK" sz="1900" i="1" dirty="0"/>
              <a:t> til godkendelse senest 6 måneder efter den </a:t>
            </a:r>
            <a:r>
              <a:rPr lang="da-DK" sz="1900" i="1" dirty="0" err="1"/>
              <a:t>ordinæregeneral</a:t>
            </a:r>
            <a:r>
              <a:rPr lang="da-DK" sz="1900" i="1" dirty="0"/>
              <a:t> forsamlings afslutning. I den af bestyrelses foreslåede </a:t>
            </a:r>
            <a:r>
              <a:rPr lang="da-DK" sz="1900" i="1" dirty="0" err="1"/>
              <a:t>vedligeholdelseplan</a:t>
            </a:r>
            <a:r>
              <a:rPr lang="da-DK" sz="1900" i="1" dirty="0"/>
              <a:t>, er alle tal vedr. omkostninger og al redegørelse om tagets tilstand taget direkte fra den tilstandsrapport vi fik skrevet i 2020 af </a:t>
            </a:r>
            <a:r>
              <a:rPr lang="da-DK" sz="1900" i="1" dirty="0" err="1"/>
              <a:t>Abildhauge</a:t>
            </a:r>
            <a:r>
              <a:rPr lang="da-DK" sz="1900" i="1" dirty="0"/>
              <a:t>. Den fremsendte vedligeholdelsesplan forholder sig imidlertid kun til et begrænset udsnit af de udgifter der nævnes i </a:t>
            </a:r>
            <a:r>
              <a:rPr lang="da-DK" sz="1900" i="1" dirty="0" err="1"/>
              <a:t>Abildhauge</a:t>
            </a:r>
            <a:r>
              <a:rPr lang="da-DK" sz="1900" i="1" dirty="0"/>
              <a:t> rapporten. Man udelader eksempelvis en post på kr. 4.500.000 til udskiftning af brugsvandrør(jf. bilag 1), og bestyrelsens plan indeholder heller ingen overvejelser om hvordan vi bør forholde os til vores faldstammer. Disse to områder bør især være bestyrelsen bekendt idet de ofte kræver reparationer. Derudover er der naturligvis sket betydelige prisstigninger siden 2020, og man har heller ikke forholdt sig til dette i deres plan. Bestyrelsen forpligtes derfor til at medindregne udgifter til brugsvandrør og faldstammer i deres plan. Ligesom de forpligtes til på en realistisk måde </a:t>
            </a:r>
            <a:r>
              <a:rPr lang="da-DK" sz="1900" i="1" dirty="0" err="1"/>
              <a:t>atmedindregne</a:t>
            </a:r>
            <a:r>
              <a:rPr lang="da-DK" sz="1900" i="1" dirty="0"/>
              <a:t> de stigende byggeomkostninger som Danmarks statistik gør rede for </a:t>
            </a:r>
            <a:r>
              <a:rPr lang="da-DK" sz="1900" i="1" dirty="0" err="1"/>
              <a:t>i”Nyt</a:t>
            </a:r>
            <a:r>
              <a:rPr lang="da-DK" sz="1900" i="1" dirty="0"/>
              <a:t> fra Danmarks Statistik nr. 198” af 8. juni 2023 (ca. 20%)(https://www.dst.dk/Site/Dst/Udgivelser/nyt/GetPdf.aspx?cid=44931)Udgivelsen fra Danmarks Statistik vedlægges som bilag til dette forslag (jf. bilag 2).Derudover forpligtes bestyrelsen til at: A) Komme med en begrundet vurdering af hvilke følgeskader der kan komme ved at udskyde vedligeholdelse. B) Forklare om det er muligt at drive ejerforeningen hvis man får kassebeholdningen til at gå i 0 ved at bruge alle tilgængelige midler på at lave nyt tag.</a:t>
            </a:r>
          </a:p>
        </p:txBody>
      </p:sp>
    </p:spTree>
    <p:extLst>
      <p:ext uri="{BB962C8B-B14F-4D97-AF65-F5344CB8AC3E}">
        <p14:creationId xmlns:p14="http://schemas.microsoft.com/office/powerpoint/2010/main" val="229871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F6FAB-2077-C819-F8F5-20974B1904DC}"/>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9013F549-778B-E8CE-1DE1-CD0BA460C292}"/>
              </a:ext>
            </a:extLst>
          </p:cNvPr>
          <p:cNvSpPr>
            <a:spLocks noGrp="1"/>
          </p:cNvSpPr>
          <p:nvPr>
            <p:ph idx="1"/>
          </p:nvPr>
        </p:nvSpPr>
        <p:spPr>
          <a:xfrm>
            <a:off x="1154954" y="2603500"/>
            <a:ext cx="9922949" cy="3416300"/>
          </a:xfrm>
        </p:spPr>
        <p:txBody>
          <a:bodyPr>
            <a:normAutofit fontScale="92500" lnSpcReduction="10000"/>
          </a:bodyPr>
          <a:lstStyle/>
          <a:p>
            <a:r>
              <a:rPr lang="da-DK" b="1" dirty="0"/>
              <a:t>Bestyrelsens anbefaling: </a:t>
            </a:r>
            <a:r>
              <a:rPr lang="da-DK" dirty="0"/>
              <a:t>Bestyrelsen minder om at bestyrelsen ikke har sendt nogen vedligeholdes plan til afstemning. Den stammer fra </a:t>
            </a:r>
            <a:r>
              <a:rPr lang="da-DK" dirty="0" err="1"/>
              <a:t>Abildhaugerapporten</a:t>
            </a:r>
            <a:r>
              <a:rPr lang="da-DK" dirty="0"/>
              <a:t>, derudover har bestyrelsen været i dialog med DEAS om at lave en ny, som ikke er blevet anbefalet os da den nuværende er så ny. Det vil koste ca. 35.000 </a:t>
            </a:r>
            <a:r>
              <a:rPr lang="da-DK" dirty="0" err="1"/>
              <a:t>kr</a:t>
            </a:r>
            <a:r>
              <a:rPr lang="da-DK" dirty="0"/>
              <a:t> at få lavet en ny. Faldstammerne bliver nævnt på side 18, til at have en levetid på ca. 80 år, derfor er de ikke medtaget. Bestyrelsen har fokuseret på det vigtigste i rapporten vedrørende den nødvendig renovering af ejendommen, </a:t>
            </a:r>
            <a:r>
              <a:rPr lang="da-DK" b="1" dirty="0"/>
              <a:t>taget. </a:t>
            </a:r>
            <a:r>
              <a:rPr lang="da-DK" dirty="0"/>
              <a:t>Bestyrelsen anbefaler heller ikke man bruger flere penge på en rapport, om evt. følge skader. Da vi bare skal have indhentet et tilbud. Bestyrelsen har ikke tænkt os at drive foreningen for 0 </a:t>
            </a:r>
            <a:r>
              <a:rPr lang="da-DK" dirty="0" err="1"/>
              <a:t>kr</a:t>
            </a:r>
            <a:r>
              <a:rPr lang="da-DK" dirty="0"/>
              <a:t> i egen kapital. </a:t>
            </a:r>
          </a:p>
          <a:p>
            <a:r>
              <a:rPr lang="da-DK" dirty="0"/>
              <a:t>Bestyrelsen anbefaler at forslaget forkastes. </a:t>
            </a:r>
          </a:p>
          <a:p>
            <a:endParaRPr lang="da-DK" dirty="0"/>
          </a:p>
        </p:txBody>
      </p:sp>
    </p:spTree>
    <p:extLst>
      <p:ext uri="{BB962C8B-B14F-4D97-AF65-F5344CB8AC3E}">
        <p14:creationId xmlns:p14="http://schemas.microsoft.com/office/powerpoint/2010/main" val="237618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9C72-631D-5F4C-7E68-5BFF569AC869}"/>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D6F4C29F-3C52-738A-84EF-99840CE01481}"/>
              </a:ext>
            </a:extLst>
          </p:cNvPr>
          <p:cNvSpPr>
            <a:spLocks noGrp="1"/>
          </p:cNvSpPr>
          <p:nvPr>
            <p:ph idx="1"/>
          </p:nvPr>
        </p:nvSpPr>
        <p:spPr>
          <a:xfrm>
            <a:off x="1154954" y="2603500"/>
            <a:ext cx="10585101" cy="3416300"/>
          </a:xfrm>
        </p:spPr>
        <p:txBody>
          <a:bodyPr>
            <a:normAutofit fontScale="85000" lnSpcReduction="10000"/>
          </a:bodyPr>
          <a:lstStyle/>
          <a:p>
            <a:r>
              <a:rPr lang="da-DK" dirty="0"/>
              <a:t>Forslag fra Preben Høyer Filstrup Lindevangshusene 68.st.mf</a:t>
            </a:r>
          </a:p>
          <a:p>
            <a:r>
              <a:rPr lang="da-DK" i="1" dirty="0"/>
              <a:t>Godkendelses og etablering af Fælleslån og vider arbejde med vedligeholdelses plan i Ejerforeningen. Arbejdet igangsættes af Bestyrelsen og Deas om fælleslån i samarbejde med Ordinær generalforsamling 2023. Værdig </a:t>
            </a:r>
            <a:r>
              <a:rPr lang="da-DK" i="1" dirty="0" err="1"/>
              <a:t>sætelses</a:t>
            </a:r>
            <a:r>
              <a:rPr lang="da-DK" i="1" dirty="0"/>
              <a:t> og </a:t>
            </a:r>
            <a:r>
              <a:rPr lang="da-DK" i="1" dirty="0" err="1"/>
              <a:t>sikkerhedsslling</a:t>
            </a:r>
            <a:r>
              <a:rPr lang="da-DK" i="1" dirty="0"/>
              <a:t> i hver enkelte lejlighed (117 Lejligheder) så lån kan etableres. Da vores nabo ejerforeninger 7 </a:t>
            </a:r>
            <a:r>
              <a:rPr lang="da-DK" i="1" dirty="0" err="1"/>
              <a:t>eæ</a:t>
            </a:r>
            <a:r>
              <a:rPr lang="da-DK" i="1" dirty="0"/>
              <a:t> og 7 </a:t>
            </a:r>
            <a:r>
              <a:rPr lang="da-DK" i="1" dirty="0" err="1"/>
              <a:t>eø</a:t>
            </a:r>
            <a:r>
              <a:rPr lang="da-DK" i="1" dirty="0"/>
              <a:t> har fået det på plads, var det nok på de at vi også får arbejdet med opgaven og vi følgende med penge i ryggen kan få vedligeholdt Ejerforeningen og ikke kun lave lappeløsninger på noget som er over 50 år.</a:t>
            </a:r>
          </a:p>
          <a:p>
            <a:r>
              <a:rPr lang="da-DK" b="1" dirty="0"/>
              <a:t>Bestyrelsens anbefaling: </a:t>
            </a:r>
            <a:r>
              <a:rPr lang="da-DK" dirty="0"/>
              <a:t>Bestyrelsen anbefaler at vi først etabler et lån når vi ved hvor mange penge vi skal låne. Det er bestyrelsens anbefaling at vi får taget beset, så vi ved hvad der skal laves, pris, og rådgivning. </a:t>
            </a:r>
          </a:p>
          <a:p>
            <a:r>
              <a:rPr lang="da-DK" dirty="0"/>
              <a:t>Bestyrelsen anbefaler at forslaget forkastes.  </a:t>
            </a:r>
          </a:p>
        </p:txBody>
      </p:sp>
    </p:spTree>
    <p:extLst>
      <p:ext uri="{BB962C8B-B14F-4D97-AF65-F5344CB8AC3E}">
        <p14:creationId xmlns:p14="http://schemas.microsoft.com/office/powerpoint/2010/main" val="2351974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165F0-6923-05F5-FC01-51627897F26C}"/>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C5938448-2399-3F56-0E7B-ACE05DBBABDC}"/>
              </a:ext>
            </a:extLst>
          </p:cNvPr>
          <p:cNvSpPr>
            <a:spLocks noGrp="1"/>
          </p:cNvSpPr>
          <p:nvPr>
            <p:ph idx="1"/>
          </p:nvPr>
        </p:nvSpPr>
        <p:spPr>
          <a:xfrm>
            <a:off x="662152" y="2603500"/>
            <a:ext cx="10767848" cy="3918598"/>
          </a:xfrm>
        </p:spPr>
        <p:txBody>
          <a:bodyPr>
            <a:normAutofit fontScale="77500" lnSpcReduction="20000"/>
          </a:bodyPr>
          <a:lstStyle/>
          <a:p>
            <a:r>
              <a:rPr lang="da-DK" dirty="0"/>
              <a:t>Forslag fra Preben Høyer Filstrup Lindevangshusene 68.st.mf</a:t>
            </a:r>
          </a:p>
          <a:p>
            <a:r>
              <a:rPr lang="da-DK" i="1" dirty="0"/>
              <a:t>Undertegnet ønsker at Bestyrelsens beslutning om ikke at dække mine ekstra udgifter ved udskiftning af faldstamme i min lejlighed taget op på Generalforsamlingen. Da forløbet og udførslen af arbejdet var uacceptabel og af dårlig kvalitet selvom vvs-firma stod for hele entreprise, </a:t>
            </a:r>
            <a:r>
              <a:rPr lang="da-DK" i="1" dirty="0" err="1"/>
              <a:t>måte</a:t>
            </a:r>
            <a:r>
              <a:rPr lang="da-DK" i="1" dirty="0"/>
              <a:t> jeg selv afslutte arbejdet er 6 uger uden et badeværelse – Vaskeskab. Jeg beder derfor forsamlingen bedømme afslaget fra Bestyrelsens beslutning er rigtige eller at vi i fremtiden alle må påregne egenbetaling ved liggende tilfælde, og at alle ejer stilles ens, så ingen får lavet noget – service - betalt - eller lavet andet ind Faldstamme skift, og Bestyrelsen skal følge op på forløbet både før og efter udskilningen.</a:t>
            </a:r>
          </a:p>
          <a:p>
            <a:r>
              <a:rPr lang="da-DK" b="1" dirty="0"/>
              <a:t>Bestyrelsens anbefaling: </a:t>
            </a:r>
            <a:r>
              <a:rPr lang="da-DK" dirty="0"/>
              <a:t>Bestyrelsen kan ikke genkende beboerens udlægning af sagen. Den oprindelige udskiftning blev forsinket pga. beboeren ikke svar på VVS dato angivelse. Bestyrelsen var enige i at VVS skulle lave det om, og bestyrelsen indkaldte beboeren til et møde til at aftale nærmer. Beboeren nægtede at mødes med bestyrelsen, og da VVS kom for at forbedre det havde beboeren sat en kasse op som gjorde umuligt at lave om. Beboeren sendte dernæst en regning til bestyrelsen som vi ikke ville betale, fordi beboeren selv har stået for nedtagningen. </a:t>
            </a:r>
          </a:p>
          <a:p>
            <a:r>
              <a:rPr lang="da-DK" dirty="0"/>
              <a:t>Bestyrelsen anbefaler at forslaget forkastes.  </a:t>
            </a:r>
          </a:p>
          <a:p>
            <a:endParaRPr lang="da-DK" dirty="0"/>
          </a:p>
        </p:txBody>
      </p:sp>
    </p:spTree>
    <p:extLst>
      <p:ext uri="{BB962C8B-B14F-4D97-AF65-F5344CB8AC3E}">
        <p14:creationId xmlns:p14="http://schemas.microsoft.com/office/powerpoint/2010/main" val="267500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9B9F2-EE7A-9B8E-8A6E-97D7504267BF}"/>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4E836B26-3818-AAE1-0EFD-7B28DBEBA756}"/>
              </a:ext>
            </a:extLst>
          </p:cNvPr>
          <p:cNvSpPr>
            <a:spLocks noGrp="1"/>
          </p:cNvSpPr>
          <p:nvPr>
            <p:ph idx="1"/>
          </p:nvPr>
        </p:nvSpPr>
        <p:spPr>
          <a:xfrm>
            <a:off x="1154954" y="2603499"/>
            <a:ext cx="10658674" cy="3755259"/>
          </a:xfrm>
        </p:spPr>
        <p:txBody>
          <a:bodyPr>
            <a:normAutofit fontScale="85000" lnSpcReduction="10000"/>
          </a:bodyPr>
          <a:lstStyle/>
          <a:p>
            <a:r>
              <a:rPr lang="da-DK" dirty="0"/>
              <a:t>Forslag fra Preben Høyer Filstrup Lindevangshusene 68.st.mf</a:t>
            </a:r>
          </a:p>
          <a:p>
            <a:r>
              <a:rPr lang="da-DK" i="1" dirty="0"/>
              <a:t>Ejerforeningens bidrag til HTK biodivasitet. Gammel legeplads bliver planeret ud ved græsplænen og gamle kanaliser optaget – sået hvilt frøs om så kan være med til at hjælpe de trængte insekter i området og biodivasitet i kommunen.</a:t>
            </a:r>
          </a:p>
          <a:p>
            <a:r>
              <a:rPr lang="da-DK" b="1" dirty="0"/>
              <a:t>Bestyrelsens anbefaling: </a:t>
            </a:r>
            <a:r>
              <a:rPr lang="da-DK" dirty="0"/>
              <a:t>Bestyrelsen vil gerne støtte op om forslaget. </a:t>
            </a:r>
          </a:p>
          <a:p>
            <a:r>
              <a:rPr lang="da-DK" i="1" dirty="0"/>
              <a:t>På møde / Tilsyn med HTK Renovation den 12.08.2022 blev det pålagt at flisegang fra </a:t>
            </a:r>
            <a:r>
              <a:rPr lang="da-DK" i="1" dirty="0" err="1"/>
              <a:t>Renovatioonshuset</a:t>
            </a:r>
            <a:r>
              <a:rPr lang="da-DK" i="1" dirty="0"/>
              <a:t> og ud till vejen skulle være breder og fliser skulle være plane så renovations arbejder ikke skulle få vred i ryg og knæ, det er ikke efterlevet indtil ny og jeg foreslår at det bliver taget op på Generalforsamlingen da vi kommer i situationen ikke at få hentet affald i dette hus mere før det er udbedret.</a:t>
            </a:r>
          </a:p>
          <a:p>
            <a:r>
              <a:rPr lang="da-DK" b="1" dirty="0"/>
              <a:t>Bestyrelsens anbefaling: </a:t>
            </a:r>
            <a:r>
              <a:rPr lang="da-DK" dirty="0"/>
              <a:t>Bestyrelsen er ikke blevet kontaktet af HTK, og vores skrald bliver forsat afhentet, men vi vil tage kontakt til HTK og få en klar godkendelse af vores løsning. Sagen var Prebens egen opgave, som ikke er blevet overdraget til den siddende bestyrelse. </a:t>
            </a:r>
          </a:p>
        </p:txBody>
      </p:sp>
    </p:spTree>
    <p:extLst>
      <p:ext uri="{BB962C8B-B14F-4D97-AF65-F5344CB8AC3E}">
        <p14:creationId xmlns:p14="http://schemas.microsoft.com/office/powerpoint/2010/main" val="60648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CF8B9-BE78-48E0-1F7F-6C176A1257E1}"/>
              </a:ext>
            </a:extLst>
          </p:cNvPr>
          <p:cNvSpPr>
            <a:spLocks noGrp="1"/>
          </p:cNvSpPr>
          <p:nvPr>
            <p:ph type="title"/>
          </p:nvPr>
        </p:nvSpPr>
        <p:spPr/>
        <p:txBody>
          <a:bodyPr/>
          <a:lstStyle/>
          <a:p>
            <a:r>
              <a:rPr lang="da-DK" dirty="0"/>
              <a:t>Beboernes forslag</a:t>
            </a:r>
          </a:p>
        </p:txBody>
      </p:sp>
      <p:sp>
        <p:nvSpPr>
          <p:cNvPr id="3" name="Pladsholder til indhold 2">
            <a:extLst>
              <a:ext uri="{FF2B5EF4-FFF2-40B4-BE49-F238E27FC236}">
                <a16:creationId xmlns:a16="http://schemas.microsoft.com/office/drawing/2014/main" id="{FF23B477-468B-69F2-4BA6-27C88AABE427}"/>
              </a:ext>
            </a:extLst>
          </p:cNvPr>
          <p:cNvSpPr>
            <a:spLocks noGrp="1"/>
          </p:cNvSpPr>
          <p:nvPr>
            <p:ph idx="1"/>
          </p:nvPr>
        </p:nvSpPr>
        <p:spPr>
          <a:xfrm>
            <a:off x="1154954" y="2603500"/>
            <a:ext cx="10595612" cy="3912914"/>
          </a:xfrm>
        </p:spPr>
        <p:txBody>
          <a:bodyPr>
            <a:normAutofit fontScale="92500" lnSpcReduction="10000"/>
          </a:bodyPr>
          <a:lstStyle/>
          <a:p>
            <a:r>
              <a:rPr lang="da-DK" dirty="0"/>
              <a:t>Forslag fra Preben Høyer Filstrup Lindevangshusene 68.st.mf</a:t>
            </a:r>
          </a:p>
          <a:p>
            <a:r>
              <a:rPr lang="da-DK" i="1" dirty="0"/>
              <a:t>Præcisere yderlig hvad at suppleanter har af gøremål og deltagelse i Ejerforeningen – Suppleanter kan uden stemmeret deltage i møder, når det bestemmes af bestyrelsen. Sørg for at suppleanter modtager dagsorden og referat fra møderne, så suppleant er forberedt at træde ind i bestyrelsen, da deltage som udgangspunkt kan være nye medlemmers første trin mod et stører engagement i bestyrelsesarbejdet, og foreningen bør se suppleanter som en vigtig del af foreningens fødekæde.</a:t>
            </a:r>
          </a:p>
          <a:p>
            <a:r>
              <a:rPr lang="da-DK" b="1" dirty="0"/>
              <a:t>Bestyrelsens anbefaling: </a:t>
            </a:r>
            <a:r>
              <a:rPr lang="da-DK" dirty="0"/>
              <a:t>Suppleanter er ikke en del af bestyrelsen før nogen træder ud af denne. Det er ligeledes heller ikke en del af vores vedtægter, og vil kræve en ændring af dem(§14 </a:t>
            </a:r>
            <a:r>
              <a:rPr lang="da-DK" dirty="0" err="1"/>
              <a:t>stk</a:t>
            </a:r>
            <a:r>
              <a:rPr lang="da-DK" dirty="0"/>
              <a:t> 3). Det er ligeledes heller ikke normal procedure for andre foreninger.  </a:t>
            </a:r>
          </a:p>
          <a:p>
            <a:r>
              <a:rPr lang="da-DK" dirty="0"/>
              <a:t>Bestyrelsen anbefaler at forslaget forkastes.  </a:t>
            </a:r>
          </a:p>
          <a:p>
            <a:endParaRPr lang="da-DK" dirty="0"/>
          </a:p>
        </p:txBody>
      </p:sp>
    </p:spTree>
    <p:extLst>
      <p:ext uri="{BB962C8B-B14F-4D97-AF65-F5344CB8AC3E}">
        <p14:creationId xmlns:p14="http://schemas.microsoft.com/office/powerpoint/2010/main" val="111651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16FF2-C82E-EE27-87D2-098149F5896F}"/>
              </a:ext>
            </a:extLst>
          </p:cNvPr>
          <p:cNvSpPr>
            <a:spLocks noGrp="1"/>
          </p:cNvSpPr>
          <p:nvPr>
            <p:ph type="title"/>
          </p:nvPr>
        </p:nvSpPr>
        <p:spPr/>
        <p:txBody>
          <a:bodyPr/>
          <a:lstStyle/>
          <a:p>
            <a:r>
              <a:rPr lang="da-DK" dirty="0"/>
              <a:t>Et år med forandringer</a:t>
            </a:r>
          </a:p>
        </p:txBody>
      </p:sp>
      <p:pic>
        <p:nvPicPr>
          <p:cNvPr id="1026" name="Picture 2" descr="Forandringer accepteres først og fremmest med kroppen — Erhvervscoaching -  arbejdsliv, karriereudvikling, stresshåndtering">
            <a:extLst>
              <a:ext uri="{FF2B5EF4-FFF2-40B4-BE49-F238E27FC236}">
                <a16:creationId xmlns:a16="http://schemas.microsoft.com/office/drawing/2014/main" id="{93DE00B0-0224-B581-6503-D35E271BC7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4943" y="2827505"/>
            <a:ext cx="3701655" cy="2454358"/>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4F51214C-8A81-CFF5-2180-8DCA447B2E62}"/>
              </a:ext>
            </a:extLst>
          </p:cNvPr>
          <p:cNvSpPr txBox="1"/>
          <p:nvPr/>
        </p:nvSpPr>
        <p:spPr>
          <a:xfrm>
            <a:off x="1413711" y="2642839"/>
            <a:ext cx="5781232"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da-DK" dirty="0"/>
              <a:t>Nyt bestyrelse medlem i bestyrelsen (Jonas)</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Vi er begyndt at se på det større vedligeholdes arbejde vi skal i gang med i løbet af de næste par år, og forberede vores økonomi til dette.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Vi har genbesøgt gamle sammenarbejdes aftaler, og se om vi har kunne få bedre priser andre steder.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Vi har en fornuftig økonomi i foreningen, og på trods af stigende inflation har det ikke været nødvendigt at fortage stigninger i fælles udgifter. </a:t>
            </a:r>
          </a:p>
        </p:txBody>
      </p:sp>
    </p:spTree>
    <p:extLst>
      <p:ext uri="{BB962C8B-B14F-4D97-AF65-F5344CB8AC3E}">
        <p14:creationId xmlns:p14="http://schemas.microsoft.com/office/powerpoint/2010/main" val="1500913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Forlæggelse af Budget 2023/24</a:t>
            </a:r>
          </a:p>
        </p:txBody>
      </p:sp>
    </p:spTree>
    <p:extLst>
      <p:ext uri="{BB962C8B-B14F-4D97-AF65-F5344CB8AC3E}">
        <p14:creationId xmlns:p14="http://schemas.microsoft.com/office/powerpoint/2010/main" val="72009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Valg til bestyrelsen</a:t>
            </a:r>
          </a:p>
        </p:txBody>
      </p:sp>
    </p:spTree>
    <p:extLst>
      <p:ext uri="{BB962C8B-B14F-4D97-AF65-F5344CB8AC3E}">
        <p14:creationId xmlns:p14="http://schemas.microsoft.com/office/powerpoint/2010/main" val="2406770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37B62-7CF4-ACE2-BF5E-5321A98F30BA}"/>
              </a:ext>
            </a:extLst>
          </p:cNvPr>
          <p:cNvSpPr>
            <a:spLocks noGrp="1"/>
          </p:cNvSpPr>
          <p:nvPr>
            <p:ph type="title"/>
          </p:nvPr>
        </p:nvSpPr>
        <p:spPr/>
        <p:txBody>
          <a:bodyPr/>
          <a:lstStyle/>
          <a:p>
            <a:r>
              <a:rPr lang="da-DK" dirty="0"/>
              <a:t>Medlemmer på valg </a:t>
            </a:r>
          </a:p>
        </p:txBody>
      </p:sp>
      <p:sp>
        <p:nvSpPr>
          <p:cNvPr id="3" name="Pladsholder til indhold 2">
            <a:extLst>
              <a:ext uri="{FF2B5EF4-FFF2-40B4-BE49-F238E27FC236}">
                <a16:creationId xmlns:a16="http://schemas.microsoft.com/office/drawing/2014/main" id="{A6F85A50-5292-B543-A6F1-7615A1C1D4BB}"/>
              </a:ext>
            </a:extLst>
          </p:cNvPr>
          <p:cNvSpPr>
            <a:spLocks noGrp="1"/>
          </p:cNvSpPr>
          <p:nvPr>
            <p:ph idx="1"/>
          </p:nvPr>
        </p:nvSpPr>
        <p:spPr/>
        <p:txBody>
          <a:bodyPr/>
          <a:lstStyle/>
          <a:p>
            <a:r>
              <a:rPr lang="da-DK" dirty="0"/>
              <a:t>Benjamin er på valg, modtager genvalg</a:t>
            </a:r>
          </a:p>
          <a:p>
            <a:r>
              <a:rPr lang="da-DK" dirty="0"/>
              <a:t>Jimmy er på valg, modtager genvalg</a:t>
            </a:r>
          </a:p>
          <a:p>
            <a:endParaRPr lang="da-DK" dirty="0"/>
          </a:p>
        </p:txBody>
      </p:sp>
    </p:spTree>
    <p:extLst>
      <p:ext uri="{BB962C8B-B14F-4D97-AF65-F5344CB8AC3E}">
        <p14:creationId xmlns:p14="http://schemas.microsoft.com/office/powerpoint/2010/main" val="146414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Valg af suppleanter</a:t>
            </a:r>
          </a:p>
        </p:txBody>
      </p:sp>
    </p:spTree>
    <p:extLst>
      <p:ext uri="{BB962C8B-B14F-4D97-AF65-F5344CB8AC3E}">
        <p14:creationId xmlns:p14="http://schemas.microsoft.com/office/powerpoint/2010/main" val="47037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C1AE7-9D34-6917-F31B-9261FDDFE6C6}"/>
              </a:ext>
            </a:extLst>
          </p:cNvPr>
          <p:cNvSpPr>
            <a:spLocks noGrp="1"/>
          </p:cNvSpPr>
          <p:nvPr>
            <p:ph type="title"/>
          </p:nvPr>
        </p:nvSpPr>
        <p:spPr/>
        <p:txBody>
          <a:bodyPr/>
          <a:lstStyle/>
          <a:p>
            <a:r>
              <a:rPr lang="da-DK" dirty="0"/>
              <a:t>På valg</a:t>
            </a:r>
          </a:p>
        </p:txBody>
      </p:sp>
      <p:sp>
        <p:nvSpPr>
          <p:cNvPr id="3" name="Pladsholder til indhold 2">
            <a:extLst>
              <a:ext uri="{FF2B5EF4-FFF2-40B4-BE49-F238E27FC236}">
                <a16:creationId xmlns:a16="http://schemas.microsoft.com/office/drawing/2014/main" id="{6167537B-032F-22C7-1D68-709F94DA91AF}"/>
              </a:ext>
            </a:extLst>
          </p:cNvPr>
          <p:cNvSpPr>
            <a:spLocks noGrp="1"/>
          </p:cNvSpPr>
          <p:nvPr>
            <p:ph idx="1"/>
          </p:nvPr>
        </p:nvSpPr>
        <p:spPr/>
        <p:txBody>
          <a:bodyPr/>
          <a:lstStyle/>
          <a:p>
            <a:r>
              <a:rPr lang="da-DK" dirty="0"/>
              <a:t>Flemming Pedersen</a:t>
            </a:r>
          </a:p>
        </p:txBody>
      </p:sp>
    </p:spTree>
    <p:extLst>
      <p:ext uri="{BB962C8B-B14F-4D97-AF65-F5344CB8AC3E}">
        <p14:creationId xmlns:p14="http://schemas.microsoft.com/office/powerpoint/2010/main" val="304767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Valg af revisor/suppleanter</a:t>
            </a:r>
          </a:p>
        </p:txBody>
      </p:sp>
    </p:spTree>
    <p:extLst>
      <p:ext uri="{BB962C8B-B14F-4D97-AF65-F5344CB8AC3E}">
        <p14:creationId xmlns:p14="http://schemas.microsoft.com/office/powerpoint/2010/main" val="156384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68E90-A1B5-31BC-25C9-24F7D7402A82}"/>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1D05B2B5-C4ED-09BF-C9F6-5242A2029EFE}"/>
              </a:ext>
            </a:extLst>
          </p:cNvPr>
          <p:cNvSpPr>
            <a:spLocks noGrp="1"/>
          </p:cNvSpPr>
          <p:nvPr>
            <p:ph idx="1"/>
          </p:nvPr>
        </p:nvSpPr>
        <p:spPr/>
        <p:txBody>
          <a:bodyPr/>
          <a:lstStyle/>
          <a:p>
            <a:r>
              <a:rPr lang="da-DK" dirty="0"/>
              <a:t>Vi skal vælge 2 revisor og 2 suppleanter</a:t>
            </a:r>
          </a:p>
          <a:p>
            <a:r>
              <a:rPr lang="da-DK" dirty="0"/>
              <a:t>Nuværende revisor</a:t>
            </a:r>
          </a:p>
          <a:p>
            <a:pPr marL="0" indent="0">
              <a:buNone/>
            </a:pPr>
            <a:r>
              <a:rPr lang="da-DK" dirty="0"/>
              <a:t>Pia </a:t>
            </a:r>
            <a:r>
              <a:rPr lang="da-DK" dirty="0" err="1"/>
              <a:t>Austen</a:t>
            </a:r>
            <a:r>
              <a:rPr lang="da-DK" dirty="0"/>
              <a:t> og Jørgen Laursen  </a:t>
            </a:r>
          </a:p>
        </p:txBody>
      </p:sp>
    </p:spTree>
    <p:extLst>
      <p:ext uri="{BB962C8B-B14F-4D97-AF65-F5344CB8AC3E}">
        <p14:creationId xmlns:p14="http://schemas.microsoft.com/office/powerpoint/2010/main" val="323292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Eventuelt</a:t>
            </a:r>
          </a:p>
        </p:txBody>
      </p:sp>
    </p:spTree>
    <p:extLst>
      <p:ext uri="{BB962C8B-B14F-4D97-AF65-F5344CB8AC3E}">
        <p14:creationId xmlns:p14="http://schemas.microsoft.com/office/powerpoint/2010/main" val="3507437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EC29E-3C61-E6DF-25C0-C2C471964266}"/>
              </a:ext>
            </a:extLst>
          </p:cNvPr>
          <p:cNvSpPr>
            <a:spLocks noGrp="1"/>
          </p:cNvSpPr>
          <p:nvPr>
            <p:ph type="ctrTitle"/>
          </p:nvPr>
        </p:nvSpPr>
        <p:spPr/>
        <p:txBody>
          <a:bodyPr/>
          <a:lstStyle/>
          <a:p>
            <a:r>
              <a:rPr lang="da-DK" dirty="0"/>
              <a:t>Fælleslån </a:t>
            </a:r>
          </a:p>
        </p:txBody>
      </p:sp>
      <p:sp>
        <p:nvSpPr>
          <p:cNvPr id="3" name="Undertitel 2">
            <a:extLst>
              <a:ext uri="{FF2B5EF4-FFF2-40B4-BE49-F238E27FC236}">
                <a16:creationId xmlns:a16="http://schemas.microsoft.com/office/drawing/2014/main" id="{D7586CC8-15D2-B165-44ED-9ADAF6810AB5}"/>
              </a:ext>
            </a:extLst>
          </p:cNvPr>
          <p:cNvSpPr>
            <a:spLocks noGrp="1"/>
          </p:cNvSpPr>
          <p:nvPr>
            <p:ph type="subTitle" idx="1"/>
          </p:nvPr>
        </p:nvSpPr>
        <p:spPr/>
        <p:txBody>
          <a:bodyPr/>
          <a:lstStyle/>
          <a:p>
            <a:r>
              <a:rPr lang="da-DK" dirty="0"/>
              <a:t>Hvad og hvordan? </a:t>
            </a:r>
          </a:p>
        </p:txBody>
      </p:sp>
    </p:spTree>
    <p:extLst>
      <p:ext uri="{BB962C8B-B14F-4D97-AF65-F5344CB8AC3E}">
        <p14:creationId xmlns:p14="http://schemas.microsoft.com/office/powerpoint/2010/main" val="2855023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18677-6AAF-6279-E075-ADCF72CE3EE7}"/>
              </a:ext>
            </a:extLst>
          </p:cNvPr>
          <p:cNvSpPr>
            <a:spLocks noGrp="1"/>
          </p:cNvSpPr>
          <p:nvPr>
            <p:ph type="title"/>
          </p:nvPr>
        </p:nvSpPr>
        <p:spPr/>
        <p:txBody>
          <a:bodyPr/>
          <a:lstStyle/>
          <a:p>
            <a:r>
              <a:rPr lang="da-DK" dirty="0"/>
              <a:t>Et fælles lån</a:t>
            </a:r>
          </a:p>
        </p:txBody>
      </p:sp>
      <p:sp>
        <p:nvSpPr>
          <p:cNvPr id="3" name="Pladsholder til indhold 2">
            <a:extLst>
              <a:ext uri="{FF2B5EF4-FFF2-40B4-BE49-F238E27FC236}">
                <a16:creationId xmlns:a16="http://schemas.microsoft.com/office/drawing/2014/main" id="{562664EE-CB7C-5E36-48C5-13347BA97BC8}"/>
              </a:ext>
            </a:extLst>
          </p:cNvPr>
          <p:cNvSpPr>
            <a:spLocks noGrp="1"/>
          </p:cNvSpPr>
          <p:nvPr>
            <p:ph idx="1"/>
          </p:nvPr>
        </p:nvSpPr>
        <p:spPr/>
        <p:txBody>
          <a:bodyPr>
            <a:normAutofit fontScale="92500" lnSpcReduction="10000"/>
          </a:bodyPr>
          <a:lstStyle/>
          <a:p>
            <a:r>
              <a:rPr lang="da-DK" dirty="0"/>
              <a:t>Vi har talt med Nykredit om hvordan et fælleslån optages. </a:t>
            </a:r>
          </a:p>
          <a:p>
            <a:r>
              <a:rPr lang="da-DK" dirty="0"/>
              <a:t>Det er normalt at der bliver lavet et Erhvervslån, med personlighæftelse.</a:t>
            </a:r>
          </a:p>
          <a:p>
            <a:r>
              <a:rPr lang="da-DK" dirty="0"/>
              <a:t>Inden arbejdet påbegyndes så låner foreningen pengene.</a:t>
            </a:r>
          </a:p>
          <a:p>
            <a:r>
              <a:rPr lang="da-DK" dirty="0"/>
              <a:t>Når arbejdet så er udført, så trækker man en streg i sandet og folk kan indbetale deres del at lånet.</a:t>
            </a:r>
          </a:p>
          <a:p>
            <a:r>
              <a:rPr lang="da-DK" dirty="0"/>
              <a:t>Nykredit vil tilbyde at man kan forsætte lånet.</a:t>
            </a:r>
          </a:p>
          <a:p>
            <a:r>
              <a:rPr lang="da-DK" dirty="0"/>
              <a:t>Hver beboer vil hæfte for hver sin andel af gælden fordelt jf. foreningens fordelingstal, jo større lejlighed, jo større hæftelse.  </a:t>
            </a:r>
          </a:p>
          <a:p>
            <a:endParaRPr lang="da-DK" dirty="0"/>
          </a:p>
          <a:p>
            <a:pPr marL="0" indent="0">
              <a:buNone/>
            </a:pPr>
            <a:endParaRPr lang="da-DK" dirty="0"/>
          </a:p>
        </p:txBody>
      </p:sp>
    </p:spTree>
    <p:extLst>
      <p:ext uri="{BB962C8B-B14F-4D97-AF65-F5344CB8AC3E}">
        <p14:creationId xmlns:p14="http://schemas.microsoft.com/office/powerpoint/2010/main" val="128928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86D60-BB34-EE31-C6F3-8E09ADD88FF5}"/>
              </a:ext>
            </a:extLst>
          </p:cNvPr>
          <p:cNvSpPr>
            <a:spLocks noGrp="1"/>
          </p:cNvSpPr>
          <p:nvPr>
            <p:ph type="title"/>
          </p:nvPr>
        </p:nvSpPr>
        <p:spPr/>
        <p:txBody>
          <a:bodyPr/>
          <a:lstStyle/>
          <a:p>
            <a:r>
              <a:rPr lang="da-DK" dirty="0"/>
              <a:t>Et år med forandringer del 2</a:t>
            </a:r>
          </a:p>
        </p:txBody>
      </p:sp>
      <p:sp>
        <p:nvSpPr>
          <p:cNvPr id="3" name="Pladsholder til indhold 2">
            <a:extLst>
              <a:ext uri="{FF2B5EF4-FFF2-40B4-BE49-F238E27FC236}">
                <a16:creationId xmlns:a16="http://schemas.microsoft.com/office/drawing/2014/main" id="{7A9156B5-BC29-60A6-7DBB-5848D0F607FD}"/>
              </a:ext>
            </a:extLst>
          </p:cNvPr>
          <p:cNvSpPr>
            <a:spLocks noGrp="1"/>
          </p:cNvSpPr>
          <p:nvPr>
            <p:ph idx="1"/>
          </p:nvPr>
        </p:nvSpPr>
        <p:spPr>
          <a:xfrm>
            <a:off x="1295400" y="2556932"/>
            <a:ext cx="9731541" cy="3318936"/>
          </a:xfrm>
        </p:spPr>
        <p:txBody>
          <a:bodyPr>
            <a:normAutofit fontScale="92500" lnSpcReduction="20000"/>
          </a:bodyPr>
          <a:lstStyle/>
          <a:p>
            <a:r>
              <a:rPr lang="da-DK" dirty="0"/>
              <a:t>Bestyrelsen har været igennem foreningen regnskab, og har forsøgt at finde steder hvor vi kunne lave smertefrie besparelser. </a:t>
            </a:r>
            <a:r>
              <a:rPr lang="da-DK" dirty="0" err="1"/>
              <a:t>Bla</a:t>
            </a:r>
            <a:r>
              <a:rPr lang="da-DK" dirty="0"/>
              <a:t>. har bestyrelsen stoppet en praksis fra tidligere bestyrelser, hvor enkle medlemmer har fået store beløb udbetalt fra foreningen.  </a:t>
            </a:r>
          </a:p>
          <a:p>
            <a:r>
              <a:rPr lang="da-DK" dirty="0"/>
              <a:t>Vi er begyndt at sende flere opgaver i udbud, og er ikke bange for at vælge andre håndværker hvis vi ikke er enige i prisen. </a:t>
            </a:r>
          </a:p>
          <a:p>
            <a:r>
              <a:rPr lang="da-DK" dirty="0"/>
              <a:t>Det er </a:t>
            </a:r>
            <a:r>
              <a:rPr lang="da-DK" dirty="0" err="1"/>
              <a:t>bla</a:t>
            </a:r>
            <a:r>
              <a:rPr lang="da-DK" dirty="0"/>
              <a:t>. derfor vi har udskiftet faste VVS partner og gårdmandservices. </a:t>
            </a:r>
          </a:p>
          <a:p>
            <a:r>
              <a:rPr lang="da-DK" dirty="0"/>
              <a:t>Nedsættelse af prisen på nye navneskilte på postkasser da DEAS har overtaget administrationen. Dette er med håbet om at flere udlejere vil melde ind om deres lejere.</a:t>
            </a:r>
          </a:p>
        </p:txBody>
      </p:sp>
    </p:spTree>
    <p:extLst>
      <p:ext uri="{BB962C8B-B14F-4D97-AF65-F5344CB8AC3E}">
        <p14:creationId xmlns:p14="http://schemas.microsoft.com/office/powerpoint/2010/main" val="1374337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F9626-86F2-3C86-27F0-8C1B50837091}"/>
              </a:ext>
            </a:extLst>
          </p:cNvPr>
          <p:cNvSpPr>
            <a:spLocks noGrp="1"/>
          </p:cNvSpPr>
          <p:nvPr>
            <p:ph type="title"/>
          </p:nvPr>
        </p:nvSpPr>
        <p:spPr/>
        <p:txBody>
          <a:bodyPr/>
          <a:lstStyle/>
          <a:p>
            <a:r>
              <a:rPr lang="da-DK" dirty="0"/>
              <a:t>Et fælles lån del 2</a:t>
            </a:r>
          </a:p>
        </p:txBody>
      </p:sp>
      <p:sp>
        <p:nvSpPr>
          <p:cNvPr id="3" name="Pladsholder til indhold 2">
            <a:extLst>
              <a:ext uri="{FF2B5EF4-FFF2-40B4-BE49-F238E27FC236}">
                <a16:creationId xmlns:a16="http://schemas.microsoft.com/office/drawing/2014/main" id="{5F177B50-ACD9-6F85-423A-AE1D8B06D7F3}"/>
              </a:ext>
            </a:extLst>
          </p:cNvPr>
          <p:cNvSpPr>
            <a:spLocks noGrp="1"/>
          </p:cNvSpPr>
          <p:nvPr>
            <p:ph idx="1"/>
          </p:nvPr>
        </p:nvSpPr>
        <p:spPr/>
        <p:txBody>
          <a:bodyPr>
            <a:normAutofit fontScale="85000" lnSpcReduction="20000"/>
          </a:bodyPr>
          <a:lstStyle/>
          <a:p>
            <a:r>
              <a:rPr lang="da-DK" dirty="0"/>
              <a:t>Lånet fra Nykredit vil være et erhvervslån med variabel rente med personlig hæftelse, dvs. Nykredit vil ikke tage pant i lejligheden.</a:t>
            </a:r>
          </a:p>
          <a:p>
            <a:r>
              <a:rPr lang="da-DK" dirty="0"/>
              <a:t>Nykredit oplyser, at foreningen ville kunne låne penge til en variabel rente på 5,5%, og at foreningen skulle betale kvartalsmæssig ydelse på 103.500 </a:t>
            </a:r>
            <a:r>
              <a:rPr lang="da-DK" dirty="0" err="1"/>
              <a:t>kr</a:t>
            </a:r>
            <a:r>
              <a:rPr lang="da-DK" dirty="0"/>
              <a:t> (renten er højre nu)</a:t>
            </a:r>
          </a:p>
          <a:p>
            <a:r>
              <a:rPr lang="da-DK" dirty="0"/>
              <a:t>Nykredit skal ud og se på foreningen inden de tager højde for om de vil låne penge til foreningen.</a:t>
            </a:r>
          </a:p>
          <a:p>
            <a:r>
              <a:rPr lang="da-DK" dirty="0"/>
              <a:t>Tilbage betaling vil gå over 20 til 25 år, det er op til banken.</a:t>
            </a:r>
          </a:p>
          <a:p>
            <a:r>
              <a:rPr lang="da-DK" dirty="0"/>
              <a:t>Lånet bliver delt ud på hver lejlighed efter fordelingstal.</a:t>
            </a:r>
          </a:p>
          <a:p>
            <a:pPr marL="0" indent="0">
              <a:buNone/>
            </a:pPr>
            <a:r>
              <a:rPr lang="da-DK" dirty="0"/>
              <a:t> </a:t>
            </a:r>
          </a:p>
          <a:p>
            <a:endParaRPr lang="da-DK" dirty="0"/>
          </a:p>
        </p:txBody>
      </p:sp>
    </p:spTree>
    <p:extLst>
      <p:ext uri="{BB962C8B-B14F-4D97-AF65-F5344CB8AC3E}">
        <p14:creationId xmlns:p14="http://schemas.microsoft.com/office/powerpoint/2010/main" val="46924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B8D43-F472-9DCF-DC21-227BA07F1695}"/>
              </a:ext>
            </a:extLst>
          </p:cNvPr>
          <p:cNvSpPr>
            <a:spLocks noGrp="1"/>
          </p:cNvSpPr>
          <p:nvPr>
            <p:ph type="title"/>
          </p:nvPr>
        </p:nvSpPr>
        <p:spPr/>
        <p:txBody>
          <a:bodyPr/>
          <a:lstStyle/>
          <a:p>
            <a:r>
              <a:rPr lang="da-DK" dirty="0"/>
              <a:t>Hvor meget skal vi låne?</a:t>
            </a:r>
          </a:p>
        </p:txBody>
      </p:sp>
      <p:sp>
        <p:nvSpPr>
          <p:cNvPr id="3" name="Pladsholder til indhold 2">
            <a:extLst>
              <a:ext uri="{FF2B5EF4-FFF2-40B4-BE49-F238E27FC236}">
                <a16:creationId xmlns:a16="http://schemas.microsoft.com/office/drawing/2014/main" id="{B36123D5-41F0-B90D-AE04-9740D0B8E7C8}"/>
              </a:ext>
            </a:extLst>
          </p:cNvPr>
          <p:cNvSpPr>
            <a:spLocks noGrp="1"/>
          </p:cNvSpPr>
          <p:nvPr>
            <p:ph idx="1"/>
          </p:nvPr>
        </p:nvSpPr>
        <p:spPr/>
        <p:txBody>
          <a:bodyPr/>
          <a:lstStyle/>
          <a:p>
            <a:r>
              <a:rPr lang="da-DK" dirty="0"/>
              <a:t>Vi ved det ikke helt endnu. Bestyrelsen vil gerne indhente tilbud fra en flere håndværker. </a:t>
            </a:r>
          </a:p>
          <a:p>
            <a:r>
              <a:rPr lang="da-DK" dirty="0"/>
              <a:t>Hvis arbejdet tager længer tid, vil vi skulle låne mere. </a:t>
            </a:r>
          </a:p>
          <a:p>
            <a:r>
              <a:rPr lang="da-DK" dirty="0"/>
              <a:t>Længden af lånets løbetid vil betyde hvor meget vi skal betale tilbage hver måned.</a:t>
            </a:r>
          </a:p>
        </p:txBody>
      </p:sp>
    </p:spTree>
    <p:extLst>
      <p:ext uri="{BB962C8B-B14F-4D97-AF65-F5344CB8AC3E}">
        <p14:creationId xmlns:p14="http://schemas.microsoft.com/office/powerpoint/2010/main" val="4139585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9F80E-BE29-2116-1CAE-EBB124DD64ED}"/>
              </a:ext>
            </a:extLst>
          </p:cNvPr>
          <p:cNvSpPr>
            <a:spLocks noGrp="1"/>
          </p:cNvSpPr>
          <p:nvPr>
            <p:ph type="title"/>
          </p:nvPr>
        </p:nvSpPr>
        <p:spPr/>
        <p:txBody>
          <a:bodyPr/>
          <a:lstStyle/>
          <a:p>
            <a:r>
              <a:rPr lang="da-DK" dirty="0"/>
              <a:t>Hvordan kunne det se ud for mig?</a:t>
            </a:r>
          </a:p>
        </p:txBody>
      </p:sp>
      <p:sp>
        <p:nvSpPr>
          <p:cNvPr id="3" name="Pladsholder til indhold 2">
            <a:extLst>
              <a:ext uri="{FF2B5EF4-FFF2-40B4-BE49-F238E27FC236}">
                <a16:creationId xmlns:a16="http://schemas.microsoft.com/office/drawing/2014/main" id="{B6301D97-FD86-A178-2C8F-3615EE7A9BBD}"/>
              </a:ext>
            </a:extLst>
          </p:cNvPr>
          <p:cNvSpPr>
            <a:spLocks noGrp="1"/>
          </p:cNvSpPr>
          <p:nvPr>
            <p:ph idx="1"/>
          </p:nvPr>
        </p:nvSpPr>
        <p:spPr/>
        <p:txBody>
          <a:bodyPr/>
          <a:lstStyle/>
          <a:p>
            <a:r>
              <a:rPr lang="da-DK" dirty="0"/>
              <a:t>Bestyrelsen har forsøgt at lave nogle tænkte eksempler, for hvordan det kunne se ud.</a:t>
            </a:r>
          </a:p>
          <a:p>
            <a:r>
              <a:rPr lang="da-DK" dirty="0"/>
              <a:t>Bestyrelsen forudsætter at foreningen låner 5 millioner over 20 år til en rente på 5,5%. Der vil ikke være tale om et fastforrentet lån, derfor skal man forvente at det endelig beløb kan/vil afvige. Vi kan heller indregne rentefradrag, personlige forhold, forsinkelser, tinglysningsgebyr, advokatudgifter mm. </a:t>
            </a:r>
          </a:p>
        </p:txBody>
      </p:sp>
    </p:spTree>
    <p:extLst>
      <p:ext uri="{BB962C8B-B14F-4D97-AF65-F5344CB8AC3E}">
        <p14:creationId xmlns:p14="http://schemas.microsoft.com/office/powerpoint/2010/main" val="1602574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165B4-FF04-CC55-7B5B-EA886235F65C}"/>
              </a:ext>
            </a:extLst>
          </p:cNvPr>
          <p:cNvSpPr>
            <a:spLocks noGrp="1"/>
          </p:cNvSpPr>
          <p:nvPr>
            <p:ph type="title"/>
          </p:nvPr>
        </p:nvSpPr>
        <p:spPr/>
        <p:txBody>
          <a:bodyPr>
            <a:normAutofit fontScale="90000"/>
          </a:bodyPr>
          <a:lstStyle/>
          <a:p>
            <a:r>
              <a:rPr lang="da-DK" dirty="0"/>
              <a:t>Ved lån på 5 millioner, med en løbetid på 20 år med 5,5% i rente.</a:t>
            </a:r>
          </a:p>
        </p:txBody>
      </p:sp>
      <p:sp>
        <p:nvSpPr>
          <p:cNvPr id="3" name="Pladsholder til indhold 2">
            <a:extLst>
              <a:ext uri="{FF2B5EF4-FFF2-40B4-BE49-F238E27FC236}">
                <a16:creationId xmlns:a16="http://schemas.microsoft.com/office/drawing/2014/main" id="{5F29A52E-C9AE-6666-4CD2-D92AFA81103E}"/>
              </a:ext>
            </a:extLst>
          </p:cNvPr>
          <p:cNvSpPr>
            <a:spLocks noGrp="1"/>
          </p:cNvSpPr>
          <p:nvPr>
            <p:ph idx="1"/>
          </p:nvPr>
        </p:nvSpPr>
        <p:spPr/>
        <p:txBody>
          <a:bodyPr>
            <a:normAutofit fontScale="25000" lnSpcReduction="20000"/>
          </a:bodyPr>
          <a:lstStyle/>
          <a:p>
            <a:r>
              <a:rPr lang="da-DK" sz="4400" dirty="0"/>
              <a:t> </a:t>
            </a:r>
            <a:r>
              <a:rPr lang="da-DK" sz="4800" dirty="0"/>
              <a:t>Lejligheder med fordelingstallet 60, typisk et værelse.</a:t>
            </a:r>
          </a:p>
          <a:p>
            <a:r>
              <a:rPr lang="da-DK" sz="4800" dirty="0"/>
              <a:t>Forventede hæftelses andel af lånet 30.378 kr. uden rente</a:t>
            </a:r>
          </a:p>
          <a:p>
            <a:r>
              <a:rPr lang="da-DK" sz="4800" dirty="0"/>
              <a:t>Hvis lånet betales ud, over 20 år 50.298 kr. med rente.</a:t>
            </a:r>
          </a:p>
          <a:p>
            <a:r>
              <a:rPr lang="da-DK" sz="4800" b="1" dirty="0"/>
              <a:t>Pr måned	ca. 209,5 kr. uden rentefradrag</a:t>
            </a:r>
          </a:p>
          <a:p>
            <a:endParaRPr lang="da-DK" sz="4800" dirty="0"/>
          </a:p>
          <a:p>
            <a:r>
              <a:rPr lang="da-DK" sz="4800" dirty="0"/>
              <a:t>Lejligheder med fordelingstallet 85, typisk to værelser.</a:t>
            </a:r>
          </a:p>
          <a:p>
            <a:r>
              <a:rPr lang="da-DK" sz="4800" dirty="0"/>
              <a:t>Forventede hæftelses andel af lånet: 43.035,5 kr. uden rente</a:t>
            </a:r>
          </a:p>
          <a:p>
            <a:r>
              <a:rPr lang="da-DK" sz="4800" dirty="0"/>
              <a:t>Hvis lånet betales ud, over 20 år: 71.255,5 kr.kr med rente.</a:t>
            </a:r>
          </a:p>
          <a:p>
            <a:r>
              <a:rPr lang="da-DK" sz="4800" b="1" dirty="0"/>
              <a:t>Pr måned	ca. 296,8 kr. uden rentefradrag</a:t>
            </a:r>
          </a:p>
          <a:p>
            <a:endParaRPr lang="da-DK" sz="4800" dirty="0"/>
          </a:p>
          <a:p>
            <a:r>
              <a:rPr lang="da-DK" sz="4800" dirty="0"/>
              <a:t> Lejligheder med fordelingstallet 111, typisk tre værelser. </a:t>
            </a:r>
          </a:p>
          <a:p>
            <a:r>
              <a:rPr lang="da-DK" sz="4800" dirty="0"/>
              <a:t>Forventede hæftelses andel af lånet: 56.199,3 kr. uden rente</a:t>
            </a:r>
          </a:p>
          <a:p>
            <a:r>
              <a:rPr lang="da-DK" sz="4800" dirty="0"/>
              <a:t>Hvis lånet betales ud, over 20 år: 93.051,3 kr. med rente.</a:t>
            </a:r>
          </a:p>
          <a:p>
            <a:r>
              <a:rPr lang="da-DK" sz="4800" b="1" dirty="0"/>
              <a:t>Pr måned	ca. 387,7 kr. uden rentefradrag</a:t>
            </a:r>
          </a:p>
          <a:p>
            <a:endParaRPr lang="da-DK" dirty="0"/>
          </a:p>
          <a:p>
            <a:endParaRPr lang="da-DK" dirty="0"/>
          </a:p>
        </p:txBody>
      </p:sp>
    </p:spTree>
    <p:extLst>
      <p:ext uri="{BB962C8B-B14F-4D97-AF65-F5344CB8AC3E}">
        <p14:creationId xmlns:p14="http://schemas.microsoft.com/office/powerpoint/2010/main" val="89957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A5E27-1FA3-F3F1-4D1E-8F8421FA54DF}"/>
              </a:ext>
            </a:extLst>
          </p:cNvPr>
          <p:cNvSpPr>
            <a:spLocks noGrp="1"/>
          </p:cNvSpPr>
          <p:nvPr>
            <p:ph type="title"/>
          </p:nvPr>
        </p:nvSpPr>
        <p:spPr/>
        <p:txBody>
          <a:bodyPr/>
          <a:lstStyle/>
          <a:p>
            <a:r>
              <a:rPr lang="da-DK" dirty="0"/>
              <a:t>Husk</a:t>
            </a:r>
          </a:p>
        </p:txBody>
      </p:sp>
      <p:sp>
        <p:nvSpPr>
          <p:cNvPr id="3" name="Pladsholder til indhold 2">
            <a:extLst>
              <a:ext uri="{FF2B5EF4-FFF2-40B4-BE49-F238E27FC236}">
                <a16:creationId xmlns:a16="http://schemas.microsoft.com/office/drawing/2014/main" id="{4EE923A0-3E91-5EDF-216A-D30BB52F0F7C}"/>
              </a:ext>
            </a:extLst>
          </p:cNvPr>
          <p:cNvSpPr>
            <a:spLocks noGrp="1"/>
          </p:cNvSpPr>
          <p:nvPr>
            <p:ph idx="1"/>
          </p:nvPr>
        </p:nvSpPr>
        <p:spPr/>
        <p:txBody>
          <a:bodyPr>
            <a:normAutofit fontScale="92500" lnSpcReduction="10000"/>
          </a:bodyPr>
          <a:lstStyle/>
          <a:p>
            <a:r>
              <a:rPr lang="da-DK" dirty="0"/>
              <a:t>Det er vigtigt at sige at dette kun er tænkte eksempler, på baggrund af de opstillede forudsætninger. </a:t>
            </a:r>
          </a:p>
          <a:p>
            <a:r>
              <a:rPr lang="da-DK" dirty="0"/>
              <a:t>Du behøver ikke at forsætte med Nykredits lån.</a:t>
            </a:r>
          </a:p>
          <a:p>
            <a:r>
              <a:rPr lang="da-DK" dirty="0"/>
              <a:t>Din egen bank kan måske give dig bedre låneforhold, pant i lejligheden. </a:t>
            </a:r>
          </a:p>
          <a:p>
            <a:r>
              <a:rPr lang="da-DK" dirty="0"/>
              <a:t>Vi opfordre dig klart til at tale med din egen bank, om hvordan du kan financier din del af lånet. </a:t>
            </a:r>
          </a:p>
          <a:p>
            <a:r>
              <a:rPr lang="da-DK" dirty="0"/>
              <a:t>Betaling til tagfont udgår</a:t>
            </a:r>
          </a:p>
          <a:p>
            <a:r>
              <a:rPr lang="da-DK" dirty="0"/>
              <a:t>Du kan være berettiget til rentefradrag for lånet, tal med skattestyrelsen. </a:t>
            </a:r>
          </a:p>
          <a:p>
            <a:endParaRPr lang="da-DK" dirty="0"/>
          </a:p>
          <a:p>
            <a:pPr marL="0" indent="0">
              <a:buNone/>
            </a:pPr>
            <a:endParaRPr lang="da-DK" dirty="0"/>
          </a:p>
        </p:txBody>
      </p:sp>
    </p:spTree>
    <p:extLst>
      <p:ext uri="{BB962C8B-B14F-4D97-AF65-F5344CB8AC3E}">
        <p14:creationId xmlns:p14="http://schemas.microsoft.com/office/powerpoint/2010/main" val="3667759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B91C0-895D-7E9B-301A-1EA7CD6DB2E4}"/>
              </a:ext>
            </a:extLst>
          </p:cNvPr>
          <p:cNvSpPr>
            <a:spLocks noGrp="1"/>
          </p:cNvSpPr>
          <p:nvPr>
            <p:ph type="title"/>
          </p:nvPr>
        </p:nvSpPr>
        <p:spPr/>
        <p:txBody>
          <a:bodyPr/>
          <a:lstStyle/>
          <a:p>
            <a:r>
              <a:rPr lang="da-DK" dirty="0"/>
              <a:t>Hvor mange penge har vi?</a:t>
            </a:r>
          </a:p>
        </p:txBody>
      </p:sp>
      <p:sp>
        <p:nvSpPr>
          <p:cNvPr id="3" name="Pladsholder til indhold 2">
            <a:extLst>
              <a:ext uri="{FF2B5EF4-FFF2-40B4-BE49-F238E27FC236}">
                <a16:creationId xmlns:a16="http://schemas.microsoft.com/office/drawing/2014/main" id="{EDF56EA1-4C93-2E41-B991-574B42CAE248}"/>
              </a:ext>
            </a:extLst>
          </p:cNvPr>
          <p:cNvSpPr>
            <a:spLocks noGrp="1"/>
          </p:cNvSpPr>
          <p:nvPr>
            <p:ph idx="1"/>
          </p:nvPr>
        </p:nvSpPr>
        <p:spPr/>
        <p:txBody>
          <a:bodyPr/>
          <a:lstStyle/>
          <a:p>
            <a:r>
              <a:rPr lang="da-DK" dirty="0"/>
              <a:t>Vi har pt:</a:t>
            </a:r>
          </a:p>
          <a:p>
            <a:pPr lvl="1"/>
            <a:r>
              <a:rPr lang="da-DK" dirty="0"/>
              <a:t>Tagfond : </a:t>
            </a:r>
            <a:r>
              <a:rPr lang="da-DK" b="0" i="0" dirty="0">
                <a:solidFill>
                  <a:srgbClr val="333333"/>
                </a:solidFill>
                <a:effectLst/>
                <a:latin typeface="Trebuchet MS" panose="020B0603020202020204" pitchFamily="34" charset="0"/>
              </a:rPr>
              <a:t>5.471.944 </a:t>
            </a:r>
            <a:r>
              <a:rPr lang="da-DK" b="0" i="0" dirty="0" err="1">
                <a:solidFill>
                  <a:srgbClr val="333333"/>
                </a:solidFill>
                <a:effectLst/>
                <a:latin typeface="Trebuchet MS" panose="020B0603020202020204" pitchFamily="34" charset="0"/>
              </a:rPr>
              <a:t>kr</a:t>
            </a:r>
            <a:endParaRPr lang="da-DK" b="0" i="0" dirty="0">
              <a:solidFill>
                <a:srgbClr val="333333"/>
              </a:solidFill>
              <a:effectLst/>
              <a:latin typeface="Trebuchet MS" panose="020B0603020202020204" pitchFamily="34" charset="0"/>
            </a:endParaRPr>
          </a:p>
          <a:p>
            <a:pPr lvl="1"/>
            <a:r>
              <a:rPr lang="da-DK" dirty="0">
                <a:solidFill>
                  <a:srgbClr val="333333"/>
                </a:solidFill>
              </a:rPr>
              <a:t>Rørfond: </a:t>
            </a:r>
            <a:r>
              <a:rPr lang="da-DK" b="0" i="0" dirty="0">
                <a:solidFill>
                  <a:srgbClr val="333333"/>
                </a:solidFill>
                <a:effectLst/>
                <a:latin typeface="Trebuchet MS" panose="020B0603020202020204" pitchFamily="34" charset="0"/>
              </a:rPr>
              <a:t>2.428.514 </a:t>
            </a:r>
            <a:r>
              <a:rPr lang="da-DK" b="0" i="0" dirty="0" err="1">
                <a:solidFill>
                  <a:srgbClr val="333333"/>
                </a:solidFill>
                <a:effectLst/>
                <a:latin typeface="Trebuchet MS" panose="020B0603020202020204" pitchFamily="34" charset="0"/>
              </a:rPr>
              <a:t>kr</a:t>
            </a:r>
            <a:endParaRPr lang="da-DK" b="0" i="0" dirty="0">
              <a:solidFill>
                <a:srgbClr val="333333"/>
              </a:solidFill>
              <a:effectLst/>
              <a:latin typeface="Trebuchet MS" panose="020B0603020202020204" pitchFamily="34" charset="0"/>
            </a:endParaRPr>
          </a:p>
          <a:p>
            <a:pPr lvl="1"/>
            <a:r>
              <a:rPr lang="da-DK" dirty="0">
                <a:solidFill>
                  <a:srgbClr val="333333"/>
                </a:solidFill>
                <a:latin typeface="Trebuchet MS" panose="020B0603020202020204" pitchFamily="34" charset="0"/>
              </a:rPr>
              <a:t>I alt: </a:t>
            </a:r>
            <a:r>
              <a:rPr lang="da-DK" b="1" i="0" dirty="0">
                <a:solidFill>
                  <a:srgbClr val="333333"/>
                </a:solidFill>
                <a:effectLst/>
                <a:latin typeface="Trebuchet MS" panose="020B0603020202020204" pitchFamily="34" charset="0"/>
              </a:rPr>
              <a:t>7.900.460 </a:t>
            </a:r>
            <a:r>
              <a:rPr lang="da-DK" dirty="0">
                <a:solidFill>
                  <a:srgbClr val="333333"/>
                </a:solidFill>
                <a:latin typeface="Trebuchet MS" panose="020B0603020202020204" pitchFamily="34" charset="0"/>
              </a:rPr>
              <a:t>kr. </a:t>
            </a:r>
          </a:p>
          <a:p>
            <a:pPr marL="457200" lvl="1" indent="0">
              <a:buNone/>
            </a:pPr>
            <a:endParaRPr lang="da-DK" dirty="0">
              <a:solidFill>
                <a:srgbClr val="333333"/>
              </a:solidFill>
              <a:latin typeface="Trebuchet MS" panose="020B0603020202020204" pitchFamily="34" charset="0"/>
            </a:endParaRPr>
          </a:p>
          <a:p>
            <a:r>
              <a:rPr lang="da-DK" dirty="0"/>
              <a:t>Husk nogle af vores penge står i obligation: 3.812.631,20 </a:t>
            </a:r>
            <a:r>
              <a:rPr lang="da-DK" dirty="0" err="1"/>
              <a:t>kr</a:t>
            </a:r>
            <a:endParaRPr lang="da-DK" dirty="0"/>
          </a:p>
          <a:p>
            <a:pPr lvl="1"/>
            <a:r>
              <a:rPr lang="da-DK" dirty="0"/>
              <a:t>Der blev oprindeligt investeret 4.000.000 </a:t>
            </a:r>
            <a:r>
              <a:rPr lang="da-DK" dirty="0" err="1"/>
              <a:t>kr</a:t>
            </a:r>
            <a:r>
              <a:rPr lang="da-DK" dirty="0"/>
              <a:t> i obligationer</a:t>
            </a:r>
          </a:p>
          <a:p>
            <a:pPr marL="457200" lvl="1" indent="0">
              <a:buNone/>
            </a:pPr>
            <a:endParaRPr lang="da-DK" dirty="0">
              <a:solidFill>
                <a:srgbClr val="333333"/>
              </a:solidFill>
              <a:latin typeface="Trebuchet MS" panose="020B0603020202020204" pitchFamily="34" charset="0"/>
            </a:endParaRPr>
          </a:p>
        </p:txBody>
      </p:sp>
    </p:spTree>
    <p:extLst>
      <p:ext uri="{BB962C8B-B14F-4D97-AF65-F5344CB8AC3E}">
        <p14:creationId xmlns:p14="http://schemas.microsoft.com/office/powerpoint/2010/main" val="2952447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506B1-769B-4609-12C1-F5988FFFDF37}"/>
              </a:ext>
            </a:extLst>
          </p:cNvPr>
          <p:cNvSpPr>
            <a:spLocks noGrp="1"/>
          </p:cNvSpPr>
          <p:nvPr>
            <p:ph type="title"/>
          </p:nvPr>
        </p:nvSpPr>
        <p:spPr/>
        <p:txBody>
          <a:bodyPr/>
          <a:lstStyle/>
          <a:p>
            <a:r>
              <a:rPr lang="da-DK" dirty="0"/>
              <a:t>Hvad siger Vedligeholdsplan?</a:t>
            </a:r>
          </a:p>
        </p:txBody>
      </p:sp>
      <p:pic>
        <p:nvPicPr>
          <p:cNvPr id="4" name="image1.png">
            <a:extLst>
              <a:ext uri="{FF2B5EF4-FFF2-40B4-BE49-F238E27FC236}">
                <a16:creationId xmlns:a16="http://schemas.microsoft.com/office/drawing/2014/main" id="{73304453-2C22-65A0-4F31-DB6E15E8805A}"/>
              </a:ext>
            </a:extLst>
          </p:cNvPr>
          <p:cNvPicPr>
            <a:picLocks noGrp="1"/>
          </p:cNvPicPr>
          <p:nvPr>
            <p:ph idx="1"/>
          </p:nvPr>
        </p:nvPicPr>
        <p:blipFill>
          <a:blip r:embed="rId2"/>
          <a:srcRect/>
          <a:stretch>
            <a:fillRect/>
          </a:stretch>
        </p:blipFill>
        <p:spPr>
          <a:xfrm>
            <a:off x="858416" y="2567406"/>
            <a:ext cx="10515600" cy="3416300"/>
          </a:xfrm>
          <a:prstGeom prst="rect">
            <a:avLst/>
          </a:prstGeom>
          <a:ln/>
        </p:spPr>
      </p:pic>
    </p:spTree>
    <p:extLst>
      <p:ext uri="{BB962C8B-B14F-4D97-AF65-F5344CB8AC3E}">
        <p14:creationId xmlns:p14="http://schemas.microsoft.com/office/powerpoint/2010/main" val="1225797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02DBF-4D7E-4FCA-E548-FEFBB080993D}"/>
              </a:ext>
            </a:extLst>
          </p:cNvPr>
          <p:cNvSpPr>
            <a:spLocks noGrp="1"/>
          </p:cNvSpPr>
          <p:nvPr>
            <p:ph type="title"/>
          </p:nvPr>
        </p:nvSpPr>
        <p:spPr/>
        <p:txBody>
          <a:bodyPr/>
          <a:lstStyle/>
          <a:p>
            <a:r>
              <a:rPr lang="da-DK" dirty="0"/>
              <a:t>Være også opmærksom på</a:t>
            </a:r>
          </a:p>
        </p:txBody>
      </p:sp>
      <p:sp>
        <p:nvSpPr>
          <p:cNvPr id="6" name="Pladsholder til indhold 5">
            <a:extLst>
              <a:ext uri="{FF2B5EF4-FFF2-40B4-BE49-F238E27FC236}">
                <a16:creationId xmlns:a16="http://schemas.microsoft.com/office/drawing/2014/main" id="{81F002A5-4BE0-AF22-5515-11FA001EF257}"/>
              </a:ext>
            </a:extLst>
          </p:cNvPr>
          <p:cNvSpPr>
            <a:spLocks noGrp="1"/>
          </p:cNvSpPr>
          <p:nvPr>
            <p:ph idx="1"/>
          </p:nvPr>
        </p:nvSpPr>
        <p:spPr/>
        <p:txBody>
          <a:bodyPr>
            <a:normAutofit fontScale="92500" lnSpcReduction="20000"/>
          </a:bodyPr>
          <a:lstStyle/>
          <a:p>
            <a:r>
              <a:rPr lang="da-DK" dirty="0"/>
              <a:t>Der løber også vandrør på loftet som skal ned i samme omgang. </a:t>
            </a:r>
          </a:p>
          <a:p>
            <a:r>
              <a:rPr lang="da-DK" dirty="0"/>
              <a:t>I skal nok forberede jer på at det bliver en dyr omgang.</a:t>
            </a:r>
          </a:p>
          <a:p>
            <a:pPr lvl="1"/>
            <a:r>
              <a:rPr lang="da-DK" dirty="0"/>
              <a:t>Det kan godt være at vi ender med og skulle låne 10-12 millioner. </a:t>
            </a:r>
          </a:p>
          <a:p>
            <a:pPr lvl="1"/>
            <a:r>
              <a:rPr lang="da-DK" dirty="0"/>
              <a:t>Vi skal nemlig også bruge penge på rådgivning, projektledelse etc.</a:t>
            </a:r>
          </a:p>
          <a:p>
            <a:r>
              <a:rPr lang="da-DK" dirty="0"/>
              <a:t>Vi skal de næste år tænke meget på hvad vi bruger penge på.</a:t>
            </a:r>
          </a:p>
          <a:p>
            <a:r>
              <a:rPr lang="da-DK" dirty="0"/>
              <a:t>Bestyrelsen tænker at vi henter 3 tilbud hjem, og så stemmer vi om det næste GF</a:t>
            </a:r>
          </a:p>
          <a:p>
            <a:r>
              <a:rPr lang="da-DK" dirty="0"/>
              <a:t>Det er ikke sikkert vi kan lave det hele, så vi bliver nød til at prioritere.</a:t>
            </a:r>
          </a:p>
          <a:p>
            <a:r>
              <a:rPr lang="da-DK" b="1" dirty="0"/>
              <a:t>HVAD VIL GF GERNE HAVE VI GØR?</a:t>
            </a:r>
          </a:p>
          <a:p>
            <a:endParaRPr lang="da-DK" dirty="0"/>
          </a:p>
          <a:p>
            <a:pPr marL="0" indent="0">
              <a:buNone/>
            </a:pPr>
            <a:endParaRPr lang="da-DK" dirty="0"/>
          </a:p>
        </p:txBody>
      </p:sp>
    </p:spTree>
    <p:extLst>
      <p:ext uri="{BB962C8B-B14F-4D97-AF65-F5344CB8AC3E}">
        <p14:creationId xmlns:p14="http://schemas.microsoft.com/office/powerpoint/2010/main" val="3070924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a:t>Fibernet</a:t>
            </a:r>
            <a:endParaRPr lang="da-DK" dirty="0"/>
          </a:p>
        </p:txBody>
      </p:sp>
    </p:spTree>
    <p:extLst>
      <p:ext uri="{BB962C8B-B14F-4D97-AF65-F5344CB8AC3E}">
        <p14:creationId xmlns:p14="http://schemas.microsoft.com/office/powerpoint/2010/main" val="141795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CBD6F-B81A-7CDB-51C5-5D680AF7DC4D}"/>
              </a:ext>
            </a:extLst>
          </p:cNvPr>
          <p:cNvSpPr>
            <a:spLocks noGrp="1"/>
          </p:cNvSpPr>
          <p:nvPr>
            <p:ph type="title"/>
          </p:nvPr>
        </p:nvSpPr>
        <p:spPr/>
        <p:txBody>
          <a:bodyPr/>
          <a:lstStyle/>
          <a:p>
            <a:r>
              <a:rPr lang="da-DK" dirty="0"/>
              <a:t>Et år hvor der er sket lidt</a:t>
            </a:r>
          </a:p>
        </p:txBody>
      </p:sp>
      <p:sp>
        <p:nvSpPr>
          <p:cNvPr id="3" name="Pladsholder til indhold 2">
            <a:extLst>
              <a:ext uri="{FF2B5EF4-FFF2-40B4-BE49-F238E27FC236}">
                <a16:creationId xmlns:a16="http://schemas.microsoft.com/office/drawing/2014/main" id="{F3C8B2F7-23B4-ADAD-DC39-64AB1D8373AD}"/>
              </a:ext>
            </a:extLst>
          </p:cNvPr>
          <p:cNvSpPr>
            <a:spLocks noGrp="1"/>
          </p:cNvSpPr>
          <p:nvPr>
            <p:ph idx="1"/>
          </p:nvPr>
        </p:nvSpPr>
        <p:spPr>
          <a:xfrm>
            <a:off x="1295401" y="2556932"/>
            <a:ext cx="5496425" cy="3318936"/>
          </a:xfrm>
        </p:spPr>
        <p:txBody>
          <a:bodyPr>
            <a:normAutofit fontScale="85000" lnSpcReduction="10000"/>
          </a:bodyPr>
          <a:lstStyle/>
          <a:p>
            <a:r>
              <a:rPr lang="da-DK" sz="2000" dirty="0"/>
              <a:t>Bestyrelsen har haft travlt i løbet af året. Mere end 2346 mails fra perioden 31/08/22 til 31/08/23 ligger i vores indbakke. Det svare til at vi modtager 6,4 mails om dagen.</a:t>
            </a:r>
          </a:p>
          <a:p>
            <a:r>
              <a:rPr lang="da-DK" sz="2000" dirty="0"/>
              <a:t>Bestyrelsen har svaret  1039 mails i løbet af 31/08/22 til 31/08/23. Det svare til at vi sender 2,8 mails om dagen. </a:t>
            </a:r>
          </a:p>
          <a:p>
            <a:r>
              <a:rPr lang="da-DK" sz="2000" dirty="0"/>
              <a:t>Få beboer står for en stor del af resursetrækket hos bestyrelsen, og en enkelt beboer står for hele 48% </a:t>
            </a:r>
            <a:r>
              <a:rPr lang="da-DK" sz="2000"/>
              <a:t>hvilket svarer til </a:t>
            </a:r>
            <a:r>
              <a:rPr lang="da-DK" sz="2000" dirty="0"/>
              <a:t>499 </a:t>
            </a:r>
            <a:r>
              <a:rPr lang="da-DK" sz="2000" dirty="0" err="1"/>
              <a:t>stk</a:t>
            </a:r>
            <a:r>
              <a:rPr lang="da-DK" sz="2000" dirty="0"/>
              <a:t> af alle henvendelser til bestyrelsen. Bestyrelsen har forsøgt at finde en løsning til at nedbringe enkles beboer meget store resursetræk.</a:t>
            </a:r>
            <a:r>
              <a:rPr lang="da-DK" sz="1600" dirty="0"/>
              <a:t> </a:t>
            </a:r>
          </a:p>
        </p:txBody>
      </p:sp>
      <p:pic>
        <p:nvPicPr>
          <p:cNvPr id="2050" name="Picture 2" descr="upload.wikimedia.org/wikipedia/commons/thumb/7/...">
            <a:extLst>
              <a:ext uri="{FF2B5EF4-FFF2-40B4-BE49-F238E27FC236}">
                <a16:creationId xmlns:a16="http://schemas.microsoft.com/office/drawing/2014/main" id="{E07AFF1D-50B1-EC4E-59FC-92BA77FC8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182" y="2780854"/>
            <a:ext cx="3342701" cy="250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28FA7-2E70-C506-ECD1-247503BF9AEA}"/>
              </a:ext>
            </a:extLst>
          </p:cNvPr>
          <p:cNvSpPr>
            <a:spLocks noGrp="1"/>
          </p:cNvSpPr>
          <p:nvPr>
            <p:ph type="title"/>
          </p:nvPr>
        </p:nvSpPr>
        <p:spPr/>
        <p:txBody>
          <a:bodyPr/>
          <a:lstStyle/>
          <a:p>
            <a:r>
              <a:rPr lang="da-DK" dirty="0"/>
              <a:t>Et år med mere åbenhed</a:t>
            </a:r>
          </a:p>
        </p:txBody>
      </p:sp>
      <p:pic>
        <p:nvPicPr>
          <p:cNvPr id="3074" name="Picture 2" descr="Kommunikation og konflikthåndtering | FOA">
            <a:extLst>
              <a:ext uri="{FF2B5EF4-FFF2-40B4-BE49-F238E27FC236}">
                <a16:creationId xmlns:a16="http://schemas.microsoft.com/office/drawing/2014/main" id="{6D1D725A-8FFB-396D-6D26-F08208DF32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01603" y="2900364"/>
            <a:ext cx="4748555" cy="2670258"/>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indhold 2">
            <a:extLst>
              <a:ext uri="{FF2B5EF4-FFF2-40B4-BE49-F238E27FC236}">
                <a16:creationId xmlns:a16="http://schemas.microsoft.com/office/drawing/2014/main" id="{AE3F0F66-0D21-FADB-CF3F-96EE0542F852}"/>
              </a:ext>
            </a:extLst>
          </p:cNvPr>
          <p:cNvSpPr txBox="1">
            <a:spLocks/>
          </p:cNvSpPr>
          <p:nvPr/>
        </p:nvSpPr>
        <p:spPr>
          <a:xfrm>
            <a:off x="1295401" y="2556932"/>
            <a:ext cx="5496425"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da-DK" sz="1600" dirty="0"/>
              <a:t>Bestyrelsen har forsøgt sig med at skabe mere dialog i foreningen. Vi har </a:t>
            </a:r>
            <a:r>
              <a:rPr lang="da-DK" sz="1600" dirty="0" err="1"/>
              <a:t>bla</a:t>
            </a:r>
            <a:r>
              <a:rPr lang="da-DK" sz="1600" dirty="0"/>
              <a:t> åbnet en Facebook side, hvor beboerne kan tale med hinanden og bestyrelsen giver mulighed for at nå bedre ud med budskaber. </a:t>
            </a:r>
          </a:p>
          <a:p>
            <a:r>
              <a:rPr lang="da-DK" sz="1600" dirty="0"/>
              <a:t>Bestyrelsen har forsøgt sig med åben hus aftener.</a:t>
            </a:r>
          </a:p>
          <a:p>
            <a:r>
              <a:rPr lang="da-DK" sz="1600" dirty="0"/>
              <a:t>Bestyrelsen har også forsøgt sig med mere pro aktiv kommunikation. </a:t>
            </a:r>
          </a:p>
          <a:p>
            <a:endParaRPr lang="da-DK" sz="1600" dirty="0"/>
          </a:p>
          <a:p>
            <a:r>
              <a:rPr lang="da-DK" sz="1600" dirty="0"/>
              <a:t>Vi kan jo altid blive bedre, og er åbne for forslag </a:t>
            </a:r>
            <a:r>
              <a:rPr lang="da-DK" sz="1600" dirty="0">
                <a:sym typeface="Wingdings" panose="05000000000000000000" pitchFamily="2" charset="2"/>
              </a:rPr>
              <a:t></a:t>
            </a:r>
            <a:endParaRPr lang="da-DK" sz="1600" dirty="0"/>
          </a:p>
        </p:txBody>
      </p:sp>
    </p:spTree>
    <p:extLst>
      <p:ext uri="{BB962C8B-B14F-4D97-AF65-F5344CB8AC3E}">
        <p14:creationId xmlns:p14="http://schemas.microsoft.com/office/powerpoint/2010/main" val="328725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444B2-B8B2-AB8A-186E-2603AA3B40A5}"/>
              </a:ext>
            </a:extLst>
          </p:cNvPr>
          <p:cNvSpPr>
            <a:spLocks noGrp="1"/>
          </p:cNvSpPr>
          <p:nvPr>
            <p:ph type="title"/>
          </p:nvPr>
        </p:nvSpPr>
        <p:spPr/>
        <p:txBody>
          <a:bodyPr/>
          <a:lstStyle/>
          <a:p>
            <a:r>
              <a:rPr lang="da-DK" dirty="0"/>
              <a:t>Et år med en del håndværks opgaver</a:t>
            </a:r>
          </a:p>
        </p:txBody>
      </p:sp>
      <p:sp>
        <p:nvSpPr>
          <p:cNvPr id="3" name="Pladsholder til indhold 2">
            <a:extLst>
              <a:ext uri="{FF2B5EF4-FFF2-40B4-BE49-F238E27FC236}">
                <a16:creationId xmlns:a16="http://schemas.microsoft.com/office/drawing/2014/main" id="{53B5659A-28E1-B47D-DC7E-15F7CF47BE89}"/>
              </a:ext>
            </a:extLst>
          </p:cNvPr>
          <p:cNvSpPr>
            <a:spLocks noGrp="1"/>
          </p:cNvSpPr>
          <p:nvPr>
            <p:ph idx="1"/>
          </p:nvPr>
        </p:nvSpPr>
        <p:spPr/>
        <p:txBody>
          <a:bodyPr>
            <a:normAutofit fontScale="62500" lnSpcReduction="20000"/>
          </a:bodyPr>
          <a:lstStyle/>
          <a:p>
            <a:r>
              <a:rPr lang="da-DK" sz="1800" dirty="0"/>
              <a:t>Flere vandafbrydelser i vores forening i starten af året, dette skyldes manglende vedligeholdelse.</a:t>
            </a:r>
          </a:p>
          <a:p>
            <a:r>
              <a:rPr lang="da-DK" sz="1800" dirty="0"/>
              <a:t>Det varme vand i foreningen har ikke været varmt nok, derfor har vi fået udskifte vores retur ventiler. Det var en opgave vi sendte i udbud. Priser fra 73-118 </a:t>
            </a:r>
            <a:r>
              <a:rPr lang="da-DK" sz="1800" dirty="0" err="1"/>
              <a:t>tkr</a:t>
            </a:r>
            <a:endParaRPr lang="da-DK" sz="1800" dirty="0"/>
          </a:p>
          <a:p>
            <a:pPr>
              <a:buSzPct val="114999"/>
            </a:pPr>
            <a:r>
              <a:rPr lang="da-DK" sz="1800" b="1" dirty="0"/>
              <a:t>Ved vedligeholdelses gennemgang af foreningen har bestyrelsen kunne konstatere at de I jern som ligger over alle døre og vinduer desværre ikke blevet efterset og vedligeholdt. Dette betyder at fugen falder ud og stenene løsner sig. Dette skal </a:t>
            </a:r>
            <a:r>
              <a:rPr lang="da-DK" sz="1800" b="1" dirty="0" err="1"/>
              <a:t>prioteres</a:t>
            </a:r>
            <a:r>
              <a:rPr lang="da-DK" sz="1800" b="1" dirty="0"/>
              <a:t> i det kommende år</a:t>
            </a:r>
          </a:p>
          <a:p>
            <a:pPr>
              <a:buSzPct val="114999"/>
            </a:pPr>
            <a:r>
              <a:rPr lang="da-DK" sz="1800" dirty="0"/>
              <a:t>Mange reparationer af diverse rør/ventiler i kælderen.</a:t>
            </a:r>
            <a:endParaRPr lang="da-DK" dirty="0"/>
          </a:p>
          <a:p>
            <a:r>
              <a:rPr lang="da-DK" sz="1800" dirty="0"/>
              <a:t>Vi har skiftet 2 faldstammer, og repareret på 2 andre. Ifølge vores tilstandsrapport så skulle ”</a:t>
            </a:r>
            <a:r>
              <a:rPr lang="da-DK" sz="1800" b="0" i="0" u="none" strike="noStrike" baseline="0" dirty="0"/>
              <a:t> </a:t>
            </a:r>
            <a:r>
              <a:rPr lang="da-DK" sz="1800" b="0" i="1" u="none" strike="noStrike" baseline="0" dirty="0"/>
              <a:t>Faldstammer vurderes generelt at have en levetid på 80år</a:t>
            </a:r>
            <a:r>
              <a:rPr lang="da-DK" sz="1800" b="0" i="0" u="none" strike="noStrike" baseline="0" dirty="0"/>
              <a:t>”. Bestyrelsen vil følge udviklingen her.</a:t>
            </a:r>
          </a:p>
          <a:p>
            <a:r>
              <a:rPr lang="da-DK" sz="1800" dirty="0"/>
              <a:t>Vi har repareret døren  renovationshuset 66 mange gange i løbet af året. 4-5 gange.</a:t>
            </a:r>
          </a:p>
          <a:p>
            <a:r>
              <a:rPr lang="da-DK" sz="1800" dirty="0"/>
              <a:t>Reparation af husmuren diverse steder.</a:t>
            </a:r>
          </a:p>
          <a:p>
            <a:r>
              <a:rPr lang="da-DK" sz="1800" dirty="0"/>
              <a:t>Reparation af tagrender er udsat da vi ikke kunne finde en pålidelig partner. (Vi har brug for input her, vente på nyt tag eller fix nu?) kommer også under forslag fra bestyrelsen.</a:t>
            </a:r>
          </a:p>
          <a:p>
            <a:r>
              <a:rPr lang="da-DK" sz="1800" dirty="0"/>
              <a:t>Mindre forbedringer af varme centralen.</a:t>
            </a:r>
          </a:p>
          <a:p>
            <a:r>
              <a:rPr lang="da-DK" sz="1800" dirty="0"/>
              <a:t>En helt del andre mindre små ting. Listen er for lang til og skrive det her.</a:t>
            </a:r>
          </a:p>
          <a:p>
            <a:r>
              <a:rPr lang="da-DK" sz="1800" dirty="0"/>
              <a:t>Set på muligheden for at få Fiber</a:t>
            </a:r>
          </a:p>
        </p:txBody>
      </p:sp>
    </p:spTree>
    <p:extLst>
      <p:ext uri="{BB962C8B-B14F-4D97-AF65-F5344CB8AC3E}">
        <p14:creationId xmlns:p14="http://schemas.microsoft.com/office/powerpoint/2010/main" val="180352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273FA-72AF-0ABE-A394-6391665FBDF0}"/>
              </a:ext>
            </a:extLst>
          </p:cNvPr>
          <p:cNvSpPr>
            <a:spLocks noGrp="1"/>
          </p:cNvSpPr>
          <p:nvPr>
            <p:ph type="title"/>
          </p:nvPr>
        </p:nvSpPr>
        <p:spPr/>
        <p:txBody>
          <a:bodyPr>
            <a:normAutofit fontScale="90000"/>
          </a:bodyPr>
          <a:lstStyle/>
          <a:p>
            <a:r>
              <a:rPr lang="da-DK" dirty="0"/>
              <a:t>Et år hvor der er sket lidt (</a:t>
            </a:r>
            <a:r>
              <a:rPr lang="da-DK" dirty="0">
                <a:solidFill>
                  <a:srgbClr val="FF0000"/>
                </a:solidFill>
              </a:rPr>
              <a:t>på den dårlige måde</a:t>
            </a:r>
            <a:r>
              <a:rPr lang="da-DK" dirty="0"/>
              <a:t>)</a:t>
            </a:r>
          </a:p>
        </p:txBody>
      </p:sp>
      <p:sp>
        <p:nvSpPr>
          <p:cNvPr id="3" name="Pladsholder til indhold 2">
            <a:extLst>
              <a:ext uri="{FF2B5EF4-FFF2-40B4-BE49-F238E27FC236}">
                <a16:creationId xmlns:a16="http://schemas.microsoft.com/office/drawing/2014/main" id="{3558DB88-1CE4-3E72-AC3A-AFBE3A23F4FE}"/>
              </a:ext>
            </a:extLst>
          </p:cNvPr>
          <p:cNvSpPr>
            <a:spLocks noGrp="1"/>
          </p:cNvSpPr>
          <p:nvPr>
            <p:ph idx="1"/>
          </p:nvPr>
        </p:nvSpPr>
        <p:spPr>
          <a:xfrm>
            <a:off x="1295401" y="2556932"/>
            <a:ext cx="5388141" cy="3549094"/>
          </a:xfrm>
        </p:spPr>
        <p:txBody>
          <a:bodyPr>
            <a:normAutofit fontScale="40000" lnSpcReduction="20000"/>
          </a:bodyPr>
          <a:lstStyle/>
          <a:p>
            <a:r>
              <a:rPr lang="da-DK" dirty="0"/>
              <a:t>Vi har haft flere indbrud i kælderen 66, der er kommet ny lås på. Ser ud til at have stoppet det nu. Intet nyt fra politiet.</a:t>
            </a:r>
          </a:p>
          <a:p>
            <a:r>
              <a:rPr lang="da-DK" dirty="0"/>
              <a:t>Bestyrelsen indskærpet over for udlejer til lejeboliger at de skal melde deres lejer ind.</a:t>
            </a:r>
          </a:p>
          <a:p>
            <a:r>
              <a:rPr lang="da-DK" dirty="0"/>
              <a:t>Nogle beboere har desværre ikke haft respekt for ordensreglerne i foreningen, hvilket har ført til sager hos DEAS, og 2 politi anmelder, samt kammeratlige samtaler med bestyrelsen. </a:t>
            </a:r>
          </a:p>
          <a:p>
            <a:r>
              <a:rPr lang="da-DK" dirty="0"/>
              <a:t>Vi har fået klager over </a:t>
            </a:r>
            <a:r>
              <a:rPr lang="da-DK" dirty="0" err="1"/>
              <a:t>bla</a:t>
            </a:r>
            <a:r>
              <a:rPr lang="da-DK" dirty="0"/>
              <a:t>.:</a:t>
            </a:r>
            <a:br>
              <a:rPr lang="da-DK" dirty="0"/>
            </a:br>
            <a:r>
              <a:rPr lang="da-DK" dirty="0"/>
              <a:t>Parkering. </a:t>
            </a:r>
            <a:br>
              <a:rPr lang="da-DK" dirty="0"/>
            </a:br>
            <a:r>
              <a:rPr lang="da-DK" dirty="0"/>
              <a:t>Støjklage over en fest. </a:t>
            </a:r>
            <a:br>
              <a:rPr lang="da-DK" dirty="0"/>
            </a:br>
            <a:r>
              <a:rPr lang="da-DK" dirty="0"/>
              <a:t>Boldspil ved forbudte områder.</a:t>
            </a:r>
            <a:br>
              <a:rPr lang="da-DK" dirty="0"/>
            </a:br>
            <a:r>
              <a:rPr lang="da-DK" dirty="0"/>
              <a:t>Trusler</a:t>
            </a:r>
            <a:br>
              <a:rPr lang="da-DK" dirty="0"/>
            </a:br>
            <a:r>
              <a:rPr lang="da-DK" dirty="0"/>
              <a:t>Hærværk mod cykler</a:t>
            </a:r>
            <a:br>
              <a:rPr lang="da-DK" dirty="0"/>
            </a:br>
            <a:r>
              <a:rPr lang="da-DK" dirty="0"/>
              <a:t>Skrald der bliver smidt på græsset.</a:t>
            </a:r>
          </a:p>
          <a:p>
            <a:r>
              <a:rPr lang="da-DK" dirty="0"/>
              <a:t>Bestyrelsen forsøger at nå til enighed med dialog, men det har været nødvendigt i nogle sager at skrue </a:t>
            </a:r>
            <a:r>
              <a:rPr lang="da-DK" dirty="0" err="1"/>
              <a:t>bizzen</a:t>
            </a:r>
            <a:r>
              <a:rPr lang="da-DK" dirty="0"/>
              <a:t> på. Bestyrelsen er ved at se på om vi skal tage hårdere sanktions muligheder i brug oftere. Dette er fuldt ud lovligt jævnfør vores vedtægter</a:t>
            </a:r>
          </a:p>
          <a:p>
            <a:r>
              <a:rPr lang="da-DK" dirty="0"/>
              <a:t>Bestyrelsen oplever desværre stadig at der er enkelte personer der løber med rygter og løgne i foreningen, ligesom der er altid har været. Dette er synd og skam at voksne mennesker opfører sig sådan i så ellers en dejlig forening som vi har. Bestyrelsen håb er derfor at </a:t>
            </a:r>
            <a:r>
              <a:rPr lang="da-DK" b="1" dirty="0"/>
              <a:t>alle </a:t>
            </a:r>
            <a:r>
              <a:rPr lang="da-DK" dirty="0"/>
              <a:t>møder op til </a:t>
            </a:r>
            <a:r>
              <a:rPr lang="da-DK" b="1" dirty="0"/>
              <a:t>generalforsamlingen</a:t>
            </a:r>
            <a:r>
              <a:rPr lang="da-DK" dirty="0"/>
              <a:t> hvor man kan få svar på alle de rygter som svirrer i foreningen. Udlever for guds skyld heller din  fuldmagt til hvem som helst, det kan få </a:t>
            </a:r>
            <a:r>
              <a:rPr lang="da-DK" b="1" dirty="0">
                <a:solidFill>
                  <a:srgbClr val="FF0000"/>
                </a:solidFill>
              </a:rPr>
              <a:t>store konsekvenser</a:t>
            </a:r>
            <a:r>
              <a:rPr lang="da-DK" dirty="0"/>
              <a:t>.</a:t>
            </a:r>
          </a:p>
        </p:txBody>
      </p:sp>
      <p:pic>
        <p:nvPicPr>
          <p:cNvPr id="5" name="Billede 4">
            <a:extLst>
              <a:ext uri="{FF2B5EF4-FFF2-40B4-BE49-F238E27FC236}">
                <a16:creationId xmlns:a16="http://schemas.microsoft.com/office/drawing/2014/main" id="{D617DAB4-616C-336A-9719-58D3C0D17D1E}"/>
              </a:ext>
            </a:extLst>
          </p:cNvPr>
          <p:cNvPicPr>
            <a:picLocks noChangeAspect="1"/>
          </p:cNvPicPr>
          <p:nvPr/>
        </p:nvPicPr>
        <p:blipFill>
          <a:blip r:embed="rId2"/>
          <a:stretch>
            <a:fillRect/>
          </a:stretch>
        </p:blipFill>
        <p:spPr>
          <a:xfrm>
            <a:off x="6930857" y="2780853"/>
            <a:ext cx="4396875" cy="2773279"/>
          </a:xfrm>
          <a:prstGeom prst="rect">
            <a:avLst/>
          </a:prstGeom>
        </p:spPr>
      </p:pic>
    </p:spTree>
    <p:extLst>
      <p:ext uri="{BB962C8B-B14F-4D97-AF65-F5344CB8AC3E}">
        <p14:creationId xmlns:p14="http://schemas.microsoft.com/office/powerpoint/2010/main" val="409253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9963F-7D49-5E4B-1C4B-A50DD47E6C41}"/>
              </a:ext>
            </a:extLst>
          </p:cNvPr>
          <p:cNvSpPr>
            <a:spLocks noGrp="1"/>
          </p:cNvSpPr>
          <p:nvPr>
            <p:ph type="ctrTitle"/>
          </p:nvPr>
        </p:nvSpPr>
        <p:spPr/>
        <p:txBody>
          <a:bodyPr/>
          <a:lstStyle/>
          <a:p>
            <a:r>
              <a:rPr lang="da-DK" dirty="0"/>
              <a:t>Næste år</a:t>
            </a:r>
          </a:p>
        </p:txBody>
      </p:sp>
      <p:sp>
        <p:nvSpPr>
          <p:cNvPr id="3" name="Undertitel 2">
            <a:extLst>
              <a:ext uri="{FF2B5EF4-FFF2-40B4-BE49-F238E27FC236}">
                <a16:creationId xmlns:a16="http://schemas.microsoft.com/office/drawing/2014/main" id="{B6F5FACF-0E54-E60C-6D50-7629E9F6FD74}"/>
              </a:ext>
            </a:extLst>
          </p:cNvPr>
          <p:cNvSpPr>
            <a:spLocks noGrp="1"/>
          </p:cNvSpPr>
          <p:nvPr>
            <p:ph type="subTitle" idx="1"/>
          </p:nvPr>
        </p:nvSpPr>
        <p:spPr/>
        <p:txBody>
          <a:bodyPr/>
          <a:lstStyle/>
          <a:p>
            <a:r>
              <a:rPr lang="da-DK" b="1" dirty="0">
                <a:solidFill>
                  <a:srgbClr val="00B050"/>
                </a:solidFill>
              </a:rPr>
              <a:t>Vedligeholdelse, økonomi, ansvarlighed</a:t>
            </a:r>
          </a:p>
          <a:p>
            <a:r>
              <a:rPr lang="da-DK" b="1" dirty="0">
                <a:solidFill>
                  <a:srgbClr val="00B050"/>
                </a:solidFill>
              </a:rPr>
              <a:t>Bestyrelsens mantra</a:t>
            </a:r>
          </a:p>
        </p:txBody>
      </p:sp>
    </p:spTree>
    <p:extLst>
      <p:ext uri="{BB962C8B-B14F-4D97-AF65-F5344CB8AC3E}">
        <p14:creationId xmlns:p14="http://schemas.microsoft.com/office/powerpoint/2010/main" val="5039329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654</TotalTime>
  <Words>3925</Words>
  <Application>Microsoft Office PowerPoint</Application>
  <PresentationFormat>Widescreen</PresentationFormat>
  <Paragraphs>208</Paragraphs>
  <Slides>48</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48</vt:i4>
      </vt:variant>
    </vt:vector>
  </HeadingPairs>
  <TitlesOfParts>
    <vt:vector size="53" baseType="lpstr">
      <vt:lpstr>Arial</vt:lpstr>
      <vt:lpstr>Calibri</vt:lpstr>
      <vt:lpstr>Garamond</vt:lpstr>
      <vt:lpstr>Trebuchet MS</vt:lpstr>
      <vt:lpstr>Organisk</vt:lpstr>
      <vt:lpstr>Bestyrelsens beretning</vt:lpstr>
      <vt:lpstr>Året der er gået</vt:lpstr>
      <vt:lpstr>Et år med forandringer</vt:lpstr>
      <vt:lpstr>Et år med forandringer del 2</vt:lpstr>
      <vt:lpstr>Et år hvor der er sket lidt</vt:lpstr>
      <vt:lpstr>Et år med mere åbenhed</vt:lpstr>
      <vt:lpstr>Et år med en del håndværks opgaver</vt:lpstr>
      <vt:lpstr>Et år hvor der er sket lidt (på den dårlige måde)</vt:lpstr>
      <vt:lpstr>Næste år</vt:lpstr>
      <vt:lpstr>Et kommende år med en ny gårdmandsservices</vt:lpstr>
      <vt:lpstr>Planerne for næste år</vt:lpstr>
      <vt:lpstr>Forlæggelse af årsregnskab</vt:lpstr>
      <vt:lpstr>Forlæggelse af Vedligeholdes plan</vt:lpstr>
      <vt:lpstr>Forslag til afstemning</vt:lpstr>
      <vt:lpstr>Bestyrelsen forslag</vt:lpstr>
      <vt:lpstr>Bestyrelsens forslag </vt:lpstr>
      <vt:lpstr>Bestyrelsens forslag </vt:lpstr>
      <vt:lpstr>Bestyrelsens forslag </vt:lpstr>
      <vt:lpstr>Bestyrelsens forslag </vt:lpstr>
      <vt:lpstr>Beboernes forslag</vt:lpstr>
      <vt:lpstr>Beboernes forslag</vt:lpstr>
      <vt:lpstr>Beboernes forslag</vt:lpstr>
      <vt:lpstr>Beboernes forslag</vt:lpstr>
      <vt:lpstr>Beboernes forslag</vt:lpstr>
      <vt:lpstr>Beboernes forslag</vt:lpstr>
      <vt:lpstr>Beboernes forslag</vt:lpstr>
      <vt:lpstr>Beboernes forslag</vt:lpstr>
      <vt:lpstr>Beboernes forslag</vt:lpstr>
      <vt:lpstr>Beboernes forslag</vt:lpstr>
      <vt:lpstr>Forlæggelse af Budget 2023/24</vt:lpstr>
      <vt:lpstr>Valg til bestyrelsen</vt:lpstr>
      <vt:lpstr>Medlemmer på valg </vt:lpstr>
      <vt:lpstr>Valg af suppleanter</vt:lpstr>
      <vt:lpstr>På valg</vt:lpstr>
      <vt:lpstr>Valg af revisor/suppleanter</vt:lpstr>
      <vt:lpstr>PowerPoint-præsentation</vt:lpstr>
      <vt:lpstr>Eventuelt</vt:lpstr>
      <vt:lpstr>Fælleslån </vt:lpstr>
      <vt:lpstr>Et fælles lån</vt:lpstr>
      <vt:lpstr>Et fælles lån del 2</vt:lpstr>
      <vt:lpstr>Hvor meget skal vi låne?</vt:lpstr>
      <vt:lpstr>Hvordan kunne det se ud for mig?</vt:lpstr>
      <vt:lpstr>Ved lån på 5 millioner, med en løbetid på 20 år med 5,5% i rente.</vt:lpstr>
      <vt:lpstr>Husk</vt:lpstr>
      <vt:lpstr>Hvor mange penge har vi?</vt:lpstr>
      <vt:lpstr>Hvad siger Vedligeholdsplan?</vt:lpstr>
      <vt:lpstr>Være også opmærksom på</vt:lpstr>
      <vt:lpstr>Fibernet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Bestyrelsens beretning</dc:title>
  <dc:creator>Jonas Hansen</dc:creator>
  <cp:lastModifiedBy>Lindevang 7ez</cp:lastModifiedBy>
  <cp:revision>153</cp:revision>
  <dcterms:created xsi:type="dcterms:W3CDTF">2023-09-09T05:55:06Z</dcterms:created>
  <dcterms:modified xsi:type="dcterms:W3CDTF">2023-10-04T19:55:55Z</dcterms:modified>
</cp:coreProperties>
</file>